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0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250C64-E704-4F11-9647-2F6037E57F3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226E9-DE01-4167-B33A-0C650DEF450B}" type="slidenum">
              <a:rPr lang="en-US"/>
              <a:pPr/>
              <a:t>1</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D6C46C25-463D-48D6-B948-503A730B793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608882-1A6E-4958-9ED3-4E372D4ADA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181BDD-62CB-44B9-A29C-BDEC18B974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66D02D-6F5C-4548-B8E1-FC5B3BB25F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5FCB0-8736-48A5-9624-34D1B71805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F61A2A-EE92-4A2C-BD08-881ADCD28EA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6020E5A-32D8-4B0A-8656-8DED64B2B4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E04D2E-BC4A-489D-BE4D-887F4DC244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3E5792-ADA0-44B8-9590-94752A173BD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81331D-1FBD-413B-B591-E6B0FAF7520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35B454-2F9C-4913-BCF2-2945831B904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BCEADA2E-A6CA-4931-BCCD-30DF914E33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The Reading and Writing Connection</a:t>
            </a:r>
            <a:endParaRPr lang="en-US" dirty="0"/>
          </a:p>
        </p:txBody>
      </p:sp>
      <p:sp>
        <p:nvSpPr>
          <p:cNvPr id="2051" name="Rectangle 3"/>
          <p:cNvSpPr>
            <a:spLocks noGrp="1" noChangeArrowheads="1"/>
          </p:cNvSpPr>
          <p:nvPr>
            <p:ph type="subTitle" idx="1"/>
          </p:nvPr>
        </p:nvSpPr>
        <p:spPr/>
        <p:txBody>
          <a:bodyPr/>
          <a:lstStyle/>
          <a:p>
            <a:r>
              <a:rPr lang="en-US" dirty="0" smtClean="0"/>
              <a:t>READ /EDUC 773</a:t>
            </a:r>
          </a:p>
          <a:p>
            <a:r>
              <a:rPr lang="en-US" dirty="0" smtClean="0"/>
              <a:t>Session: 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tx2"/>
                </a:solidFill>
                <a:latin typeface="+mj-lt"/>
                <a:ea typeface="+mj-ea"/>
                <a:cs typeface="+mj-cs"/>
              </a:rPr>
              <a:t>Key Features of the Writing Process</a:t>
            </a:r>
            <a:r>
              <a:rPr lang="en-US" dirty="0">
                <a:solidFill>
                  <a:schemeClr val="tx2"/>
                </a:solidFill>
                <a:latin typeface="+mj-lt"/>
                <a:ea typeface="+mj-ea"/>
                <a:cs typeface="+mj-cs"/>
              </a:rPr>
              <a:t> </a:t>
            </a:r>
            <a:endParaRPr lang="en-US" dirty="0"/>
          </a:p>
        </p:txBody>
      </p:sp>
      <p:sp>
        <p:nvSpPr>
          <p:cNvPr id="3" name="Content Placeholder 2"/>
          <p:cNvSpPr>
            <a:spLocks noGrp="1"/>
          </p:cNvSpPr>
          <p:nvPr>
            <p:ph idx="1"/>
          </p:nvPr>
        </p:nvSpPr>
        <p:spPr>
          <a:xfrm>
            <a:off x="0" y="1600200"/>
            <a:ext cx="8686800" cy="4525963"/>
          </a:xfrm>
        </p:spPr>
        <p:txBody>
          <a:bodyPr/>
          <a:lstStyle/>
          <a:p>
            <a:r>
              <a:rPr lang="en-US" sz="1800" b="1" dirty="0">
                <a:solidFill>
                  <a:schemeClr val="tx1"/>
                </a:solidFill>
                <a:latin typeface="+mn-lt"/>
                <a:ea typeface="+mn-ea"/>
                <a:cs typeface="+mn-cs"/>
              </a:rPr>
              <a:t>Stage 1: Prewriting</a:t>
            </a:r>
          </a:p>
          <a:p>
            <a:pPr lvl="0"/>
            <a:r>
              <a:rPr lang="en-US" sz="1800" dirty="0">
                <a:solidFill>
                  <a:schemeClr val="tx1"/>
                </a:solidFill>
                <a:latin typeface="+mn-lt"/>
                <a:ea typeface="+mn-ea"/>
                <a:cs typeface="+mn-cs"/>
              </a:rPr>
              <a:t>Write on topics based on personal experiences.</a:t>
            </a:r>
          </a:p>
          <a:p>
            <a:pPr lvl="0"/>
            <a:r>
              <a:rPr lang="en-US" sz="1800" dirty="0">
                <a:solidFill>
                  <a:schemeClr val="tx1"/>
                </a:solidFill>
                <a:latin typeface="+mn-lt"/>
                <a:ea typeface="+mn-ea"/>
                <a:cs typeface="+mn-cs"/>
              </a:rPr>
              <a:t>Engage in rehearsal activities before writing.</a:t>
            </a:r>
          </a:p>
          <a:p>
            <a:pPr lvl="0"/>
            <a:r>
              <a:rPr lang="en-US" sz="1800" dirty="0">
                <a:solidFill>
                  <a:schemeClr val="tx1"/>
                </a:solidFill>
                <a:latin typeface="+mn-lt"/>
                <a:ea typeface="+mn-ea"/>
                <a:cs typeface="+mn-cs"/>
              </a:rPr>
              <a:t>Identify the audience who will read the composition.</a:t>
            </a:r>
          </a:p>
          <a:p>
            <a:pPr lvl="0"/>
            <a:r>
              <a:rPr lang="en-US" sz="1800" dirty="0">
                <a:solidFill>
                  <a:schemeClr val="tx1"/>
                </a:solidFill>
                <a:latin typeface="+mn-lt"/>
                <a:ea typeface="+mn-ea"/>
                <a:cs typeface="+mn-cs"/>
              </a:rPr>
              <a:t>Identify the function of the writing activity.</a:t>
            </a:r>
          </a:p>
          <a:p>
            <a:pPr lvl="0"/>
            <a:r>
              <a:rPr lang="en-US" sz="1800" dirty="0">
                <a:solidFill>
                  <a:schemeClr val="tx1"/>
                </a:solidFill>
                <a:latin typeface="+mn-lt"/>
                <a:ea typeface="+mn-ea"/>
                <a:cs typeface="+mn-cs"/>
              </a:rPr>
              <a:t>Choose an appropriate form for the composition based on audience and function</a:t>
            </a:r>
            <a:r>
              <a:rPr lang="en-US" sz="1800" dirty="0" smtClean="0">
                <a:solidFill>
                  <a:schemeClr val="tx1"/>
                </a:solidFill>
                <a:latin typeface="+mn-lt"/>
                <a:ea typeface="+mn-ea"/>
                <a:cs typeface="+mn-cs"/>
              </a:rPr>
              <a:t>.</a:t>
            </a:r>
          </a:p>
          <a:p>
            <a:r>
              <a:rPr lang="en-US" sz="1800" b="1" dirty="0">
                <a:solidFill>
                  <a:schemeClr val="tx1"/>
                </a:solidFill>
                <a:latin typeface="+mn-lt"/>
                <a:ea typeface="+mn-ea"/>
                <a:cs typeface="+mn-cs"/>
              </a:rPr>
              <a:t>Stage 2: Drafting</a:t>
            </a:r>
          </a:p>
          <a:p>
            <a:pPr lvl="0"/>
            <a:r>
              <a:rPr lang="en-US" sz="1800" dirty="0">
                <a:solidFill>
                  <a:schemeClr val="tx1"/>
                </a:solidFill>
                <a:latin typeface="+mn-lt"/>
                <a:ea typeface="+mn-ea"/>
                <a:cs typeface="+mn-cs"/>
              </a:rPr>
              <a:t>Write a rough draft.</a:t>
            </a:r>
          </a:p>
          <a:p>
            <a:pPr lvl="0"/>
            <a:r>
              <a:rPr lang="en-US" sz="1800" dirty="0">
                <a:solidFill>
                  <a:schemeClr val="tx1"/>
                </a:solidFill>
                <a:latin typeface="+mn-lt"/>
                <a:ea typeface="+mn-ea"/>
                <a:cs typeface="+mn-cs"/>
              </a:rPr>
              <a:t>Emphasize content rather than mechanics</a:t>
            </a:r>
            <a:r>
              <a:rPr lang="en-US" sz="1800" dirty="0" smtClean="0">
                <a:solidFill>
                  <a:schemeClr val="tx1"/>
                </a:solidFill>
                <a:latin typeface="+mn-lt"/>
                <a:ea typeface="+mn-ea"/>
                <a:cs typeface="+mn-cs"/>
              </a:rPr>
              <a:t>.</a:t>
            </a:r>
            <a:r>
              <a:rPr lang="en-US" sz="1800" dirty="0">
                <a:solidFill>
                  <a:schemeClr val="tx1"/>
                </a:solidFill>
                <a:latin typeface="+mn-lt"/>
                <a:ea typeface="+mn-ea"/>
                <a:cs typeface="+mn-cs"/>
              </a:rPr>
              <a:t> </a:t>
            </a:r>
          </a:p>
          <a:p>
            <a:pPr lvl="0">
              <a:buNone/>
            </a:pPr>
            <a:endParaRPr lang="en-US" sz="1800" dirty="0">
              <a:solidFill>
                <a:schemeClr val="tx1"/>
              </a:solidFill>
              <a:latin typeface="+mn-lt"/>
              <a:ea typeface="+mn-ea"/>
              <a:cs typeface="+mn-cs"/>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0"/>
            <a:ext cx="7086600" cy="914400"/>
          </a:xfrm>
        </p:spPr>
        <p:txBody>
          <a:bodyPr/>
          <a:lstStyle/>
          <a:p>
            <a:r>
              <a:rPr lang="en-US" dirty="0" smtClean="0"/>
              <a:t>Writing Process Continued:</a:t>
            </a:r>
            <a:endParaRPr lang="en-US" dirty="0"/>
          </a:p>
        </p:txBody>
      </p:sp>
      <p:sp>
        <p:nvSpPr>
          <p:cNvPr id="3" name="Content Placeholder 2"/>
          <p:cNvSpPr>
            <a:spLocks noGrp="1"/>
          </p:cNvSpPr>
          <p:nvPr>
            <p:ph idx="1"/>
          </p:nvPr>
        </p:nvSpPr>
        <p:spPr>
          <a:xfrm>
            <a:off x="457200" y="990600"/>
            <a:ext cx="7162800" cy="5135563"/>
          </a:xfrm>
        </p:spPr>
        <p:txBody>
          <a:bodyPr/>
          <a:lstStyle/>
          <a:p>
            <a:r>
              <a:rPr lang="en-US" sz="1800" b="1" dirty="0" smtClean="0">
                <a:solidFill>
                  <a:schemeClr val="tx1"/>
                </a:solidFill>
                <a:latin typeface="+mn-lt"/>
                <a:ea typeface="+mn-ea"/>
                <a:cs typeface="+mn-cs"/>
              </a:rPr>
              <a:t>Stage 3: Revising</a:t>
            </a:r>
          </a:p>
          <a:p>
            <a:pPr lvl="0"/>
            <a:r>
              <a:rPr lang="en-US" sz="1800" dirty="0" smtClean="0">
                <a:solidFill>
                  <a:schemeClr val="tx1"/>
                </a:solidFill>
                <a:latin typeface="+mn-lt"/>
                <a:ea typeface="+mn-ea"/>
                <a:cs typeface="+mn-cs"/>
              </a:rPr>
              <a:t>Reread the composition.</a:t>
            </a:r>
          </a:p>
          <a:p>
            <a:pPr lvl="0"/>
            <a:r>
              <a:rPr lang="en-US" sz="1800" dirty="0" smtClean="0">
                <a:solidFill>
                  <a:schemeClr val="tx1"/>
                </a:solidFill>
                <a:latin typeface="+mn-lt"/>
                <a:ea typeface="+mn-ea"/>
                <a:cs typeface="+mn-cs"/>
              </a:rPr>
              <a:t>Share writing in writing groups.</a:t>
            </a:r>
          </a:p>
          <a:p>
            <a:pPr lvl="0"/>
            <a:r>
              <a:rPr lang="en-US" sz="1800" dirty="0" smtClean="0">
                <a:solidFill>
                  <a:schemeClr val="tx1"/>
                </a:solidFill>
                <a:latin typeface="+mn-lt"/>
                <a:ea typeface="+mn-ea"/>
                <a:cs typeface="+mn-cs"/>
              </a:rPr>
              <a:t>Participate constructively in discussions about classmates’ writing.</a:t>
            </a:r>
          </a:p>
          <a:p>
            <a:pPr lvl="0"/>
            <a:r>
              <a:rPr lang="en-US" sz="1800" dirty="0" smtClean="0">
                <a:solidFill>
                  <a:schemeClr val="tx1"/>
                </a:solidFill>
                <a:latin typeface="+mn-lt"/>
                <a:ea typeface="+mn-ea"/>
                <a:cs typeface="+mn-cs"/>
              </a:rPr>
              <a:t>Make changes in the composition to reflect the reactions and comments of both teacher and classmates.</a:t>
            </a:r>
          </a:p>
          <a:p>
            <a:pPr lvl="0"/>
            <a:r>
              <a:rPr lang="en-US" sz="1800" dirty="0" smtClean="0">
                <a:solidFill>
                  <a:schemeClr val="tx1"/>
                </a:solidFill>
                <a:latin typeface="+mn-lt"/>
                <a:ea typeface="+mn-ea"/>
                <a:cs typeface="+mn-cs"/>
              </a:rPr>
              <a:t>Between the first and final drafts, make substantive rather than only minor changes.</a:t>
            </a:r>
          </a:p>
          <a:p>
            <a:r>
              <a:rPr lang="en-US" sz="1800" b="1" dirty="0" smtClean="0">
                <a:solidFill>
                  <a:schemeClr val="tx1"/>
                </a:solidFill>
                <a:latin typeface="+mn-lt"/>
                <a:ea typeface="+mn-ea"/>
                <a:cs typeface="+mn-cs"/>
              </a:rPr>
              <a:t>Stage 4: Editing</a:t>
            </a:r>
          </a:p>
          <a:p>
            <a:pPr lvl="0"/>
            <a:r>
              <a:rPr lang="en-US" sz="1800" dirty="0" smtClean="0">
                <a:solidFill>
                  <a:schemeClr val="tx1"/>
                </a:solidFill>
                <a:latin typeface="+mn-lt"/>
                <a:ea typeface="+mn-ea"/>
                <a:cs typeface="+mn-cs"/>
              </a:rPr>
              <a:t>Proofread the composition.</a:t>
            </a:r>
          </a:p>
          <a:p>
            <a:pPr lvl="0"/>
            <a:r>
              <a:rPr lang="en-US" sz="1800" dirty="0" smtClean="0">
                <a:solidFill>
                  <a:schemeClr val="tx1"/>
                </a:solidFill>
                <a:latin typeface="+mn-lt"/>
                <a:ea typeface="+mn-ea"/>
                <a:cs typeface="+mn-cs"/>
              </a:rPr>
              <a:t>Help proofread classmates’ compositions.</a:t>
            </a:r>
          </a:p>
          <a:p>
            <a:pPr lvl="0"/>
            <a:r>
              <a:rPr lang="en-US" sz="1800" dirty="0" smtClean="0">
                <a:solidFill>
                  <a:schemeClr val="tx1"/>
                </a:solidFill>
                <a:latin typeface="+mn-lt"/>
                <a:ea typeface="+mn-ea"/>
                <a:cs typeface="+mn-cs"/>
              </a:rPr>
              <a:t>Identify and correct mechanical errors.</a:t>
            </a:r>
          </a:p>
          <a:p>
            <a:r>
              <a:rPr lang="en-US" sz="1800" dirty="0" smtClean="0">
                <a:solidFill>
                  <a:schemeClr val="tx1"/>
                </a:solidFill>
                <a:latin typeface="+mn-lt"/>
                <a:ea typeface="+mn-ea"/>
                <a:cs typeface="+mn-cs"/>
              </a:rPr>
              <a:t>Meet with the teacher for a final editing</a:t>
            </a:r>
          </a:p>
          <a:p>
            <a:r>
              <a:rPr lang="en-US" sz="1800" b="1" dirty="0" smtClean="0">
                <a:solidFill>
                  <a:schemeClr val="tx1"/>
                </a:solidFill>
                <a:latin typeface="+mn-lt"/>
                <a:ea typeface="+mn-ea"/>
                <a:cs typeface="+mn-cs"/>
              </a:rPr>
              <a:t>Stage </a:t>
            </a:r>
            <a:r>
              <a:rPr lang="en-US" sz="1800" b="1" dirty="0">
                <a:solidFill>
                  <a:schemeClr val="tx1"/>
                </a:solidFill>
                <a:latin typeface="+mn-lt"/>
                <a:ea typeface="+mn-ea"/>
                <a:cs typeface="+mn-cs"/>
              </a:rPr>
              <a:t>5: Publishing</a:t>
            </a:r>
          </a:p>
          <a:p>
            <a:pPr lvl="0"/>
            <a:r>
              <a:rPr lang="en-US" sz="1800" dirty="0">
                <a:solidFill>
                  <a:schemeClr val="tx1"/>
                </a:solidFill>
                <a:latin typeface="+mn-lt"/>
                <a:ea typeface="+mn-ea"/>
                <a:cs typeface="+mn-cs"/>
              </a:rPr>
              <a:t>Publish writing in an appropriate form.</a:t>
            </a:r>
          </a:p>
          <a:p>
            <a:pPr lvl="0"/>
            <a:r>
              <a:rPr lang="en-US" sz="1800" dirty="0">
                <a:solidFill>
                  <a:schemeClr val="tx1"/>
                </a:solidFill>
                <a:latin typeface="+mn-lt"/>
                <a:ea typeface="+mn-ea"/>
                <a:cs typeface="+mn-cs"/>
              </a:rPr>
              <a:t>Share the finished writing with an appropriate audience.</a:t>
            </a:r>
          </a:p>
          <a:p>
            <a:r>
              <a:rPr lang="en-US" sz="1800" dirty="0">
                <a:solidFill>
                  <a:schemeClr val="tx1"/>
                </a:solidFill>
                <a:latin typeface="+mn-lt"/>
                <a:ea typeface="+mn-ea"/>
                <a:cs typeface="+mn-cs"/>
              </a:rPr>
              <a:t> </a:t>
            </a:r>
          </a:p>
          <a:p>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Technology Integration:</a:t>
            </a:r>
            <a:endParaRPr lang="en-US" dirty="0"/>
          </a:p>
        </p:txBody>
      </p:sp>
      <p:sp>
        <p:nvSpPr>
          <p:cNvPr id="5" name="Content Placeholder 4"/>
          <p:cNvSpPr>
            <a:spLocks noGrp="1"/>
          </p:cNvSpPr>
          <p:nvPr>
            <p:ph sz="half" idx="1"/>
          </p:nvPr>
        </p:nvSpPr>
        <p:spPr>
          <a:xfrm>
            <a:off x="0" y="1219200"/>
            <a:ext cx="3832225" cy="4906963"/>
          </a:xfrm>
        </p:spPr>
        <p:txBody>
          <a:bodyPr/>
          <a:lstStyle/>
          <a:p>
            <a:r>
              <a:rPr lang="en-US" sz="1800" dirty="0" smtClean="0">
                <a:solidFill>
                  <a:schemeClr val="tx1"/>
                </a:solidFill>
                <a:latin typeface="+mn-lt"/>
                <a:ea typeface="+mn-ea"/>
                <a:cs typeface="+mn-cs"/>
              </a:rPr>
              <a:t>Integrated Packages</a:t>
            </a:r>
          </a:p>
          <a:p>
            <a:endParaRPr lang="en-US" sz="1800" dirty="0" smtClean="0">
              <a:solidFill>
                <a:schemeClr val="tx1"/>
              </a:solidFill>
              <a:latin typeface="+mn-lt"/>
              <a:ea typeface="+mn-ea"/>
              <a:cs typeface="+mn-cs"/>
            </a:endParaRPr>
          </a:p>
          <a:p>
            <a:endParaRPr lang="en-US" sz="1800" dirty="0">
              <a:solidFill>
                <a:schemeClr val="tx1"/>
              </a:solidFill>
              <a:latin typeface="+mn-lt"/>
              <a:ea typeface="+mn-ea"/>
              <a:cs typeface="+mn-cs"/>
            </a:endParaRPr>
          </a:p>
          <a:p>
            <a:r>
              <a:rPr lang="en-US" sz="1800" dirty="0">
                <a:solidFill>
                  <a:schemeClr val="tx1"/>
                </a:solidFill>
                <a:latin typeface="+mn-lt"/>
                <a:ea typeface="+mn-ea"/>
                <a:cs typeface="+mn-cs"/>
              </a:rPr>
              <a:t>Word-Processing </a:t>
            </a:r>
            <a:r>
              <a:rPr lang="en-US" sz="1800" dirty="0" smtClean="0">
                <a:solidFill>
                  <a:schemeClr val="tx1"/>
                </a:solidFill>
                <a:latin typeface="+mn-lt"/>
                <a:ea typeface="+mn-ea"/>
                <a:cs typeface="+mn-cs"/>
              </a:rPr>
              <a:t>Programs</a:t>
            </a:r>
          </a:p>
          <a:p>
            <a:endParaRPr lang="en-US" sz="1800" dirty="0"/>
          </a:p>
          <a:p>
            <a:endParaRPr lang="en-US" sz="1800" dirty="0" smtClean="0">
              <a:solidFill>
                <a:schemeClr val="tx1"/>
              </a:solidFill>
              <a:latin typeface="+mn-lt"/>
              <a:ea typeface="+mn-ea"/>
              <a:cs typeface="+mn-cs"/>
            </a:endParaRPr>
          </a:p>
          <a:p>
            <a:endParaRPr lang="en-US" sz="1800" dirty="0"/>
          </a:p>
          <a:p>
            <a:endParaRPr lang="en-US" sz="1800" dirty="0" smtClean="0">
              <a:solidFill>
                <a:schemeClr val="tx1"/>
              </a:solidFill>
              <a:latin typeface="+mn-lt"/>
              <a:ea typeface="+mn-ea"/>
              <a:cs typeface="+mn-cs"/>
            </a:endParaRPr>
          </a:p>
          <a:p>
            <a:endParaRPr lang="en-US" sz="1800" dirty="0"/>
          </a:p>
          <a:p>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r>
              <a:rPr lang="en-US" sz="1800" dirty="0" smtClean="0">
                <a:solidFill>
                  <a:schemeClr val="tx1"/>
                </a:solidFill>
                <a:latin typeface="+mn-lt"/>
                <a:ea typeface="+mn-ea"/>
                <a:cs typeface="+mn-cs"/>
              </a:rPr>
              <a:t>Desktop </a:t>
            </a:r>
            <a:r>
              <a:rPr lang="en-US" sz="1800" dirty="0">
                <a:solidFill>
                  <a:schemeClr val="tx1"/>
                </a:solidFill>
                <a:latin typeface="+mn-lt"/>
                <a:ea typeface="+mn-ea"/>
                <a:cs typeface="+mn-cs"/>
              </a:rPr>
              <a:t>Publishing Programs</a:t>
            </a:r>
          </a:p>
          <a:p>
            <a:pPr>
              <a:buNone/>
            </a:pPr>
            <a:endParaRPr lang="en-US" sz="1800" dirty="0">
              <a:solidFill>
                <a:schemeClr val="tx1"/>
              </a:solidFill>
              <a:latin typeface="+mn-lt"/>
              <a:ea typeface="+mn-ea"/>
              <a:cs typeface="+mn-cs"/>
            </a:endParaRPr>
          </a:p>
          <a:p>
            <a:pPr>
              <a:buNone/>
            </a:pPr>
            <a:r>
              <a:rPr lang="en-US" sz="1800" dirty="0">
                <a:solidFill>
                  <a:schemeClr val="tx1"/>
                </a:solidFill>
                <a:latin typeface="+mn-lt"/>
                <a:ea typeface="+mn-ea"/>
                <a:cs typeface="+mn-cs"/>
              </a:rPr>
              <a:t>Graphic </a:t>
            </a:r>
            <a:r>
              <a:rPr lang="en-US" sz="1800" dirty="0" smtClean="0">
                <a:solidFill>
                  <a:schemeClr val="tx1"/>
                </a:solidFill>
                <a:latin typeface="+mn-lt"/>
                <a:ea typeface="+mn-ea"/>
                <a:cs typeface="+mn-cs"/>
              </a:rPr>
              <a:t>Packages</a:t>
            </a:r>
          </a:p>
          <a:p>
            <a:pPr>
              <a:buNone/>
            </a:pPr>
            <a:r>
              <a:rPr lang="en-US" sz="1800" dirty="0" smtClean="0">
                <a:solidFill>
                  <a:schemeClr val="tx1"/>
                </a:solidFill>
                <a:latin typeface="+mn-lt"/>
                <a:ea typeface="+mn-ea"/>
                <a:cs typeface="+mn-cs"/>
              </a:rPr>
              <a:t>Hypermedia </a:t>
            </a:r>
            <a:r>
              <a:rPr lang="en-US" sz="1800" dirty="0">
                <a:solidFill>
                  <a:schemeClr val="tx1"/>
                </a:solidFill>
                <a:latin typeface="+mn-lt"/>
                <a:ea typeface="+mn-ea"/>
                <a:cs typeface="+mn-cs"/>
              </a:rPr>
              <a:t>Programs</a:t>
            </a:r>
          </a:p>
          <a:p>
            <a:r>
              <a:rPr lang="en-US" sz="1800" dirty="0">
                <a:solidFill>
                  <a:schemeClr val="tx1"/>
                </a:solidFill>
                <a:latin typeface="+mn-lt"/>
                <a:ea typeface="+mn-ea"/>
                <a:cs typeface="+mn-cs"/>
              </a:rPr>
              <a:t> </a:t>
            </a:r>
          </a:p>
          <a:p>
            <a:endParaRPr lang="en-US" dirty="0"/>
          </a:p>
        </p:txBody>
      </p:sp>
      <p:sp>
        <p:nvSpPr>
          <p:cNvPr id="6" name="Content Placeholder 5"/>
          <p:cNvSpPr>
            <a:spLocks noGrp="1"/>
          </p:cNvSpPr>
          <p:nvPr>
            <p:ph sz="half" idx="2"/>
          </p:nvPr>
        </p:nvSpPr>
        <p:spPr>
          <a:xfrm>
            <a:off x="3657600" y="1295400"/>
            <a:ext cx="4114800" cy="4830763"/>
          </a:xfrm>
        </p:spPr>
        <p:txBody>
          <a:bodyPr/>
          <a:lstStyle/>
          <a:p>
            <a:r>
              <a:rPr lang="en-US" sz="1800" i="1" dirty="0">
                <a:solidFill>
                  <a:schemeClr val="tx1"/>
                </a:solidFill>
                <a:latin typeface="+mn-lt"/>
                <a:ea typeface="+mn-ea"/>
                <a:cs typeface="+mn-cs"/>
              </a:rPr>
              <a:t>Claris Works</a:t>
            </a:r>
            <a:endParaRPr lang="en-US" sz="1800" dirty="0">
              <a:solidFill>
                <a:schemeClr val="tx1"/>
              </a:solidFill>
              <a:latin typeface="+mn-lt"/>
              <a:ea typeface="+mn-ea"/>
              <a:cs typeface="+mn-cs"/>
            </a:endParaRPr>
          </a:p>
          <a:p>
            <a:r>
              <a:rPr lang="en-US" sz="1800" i="1" dirty="0">
                <a:solidFill>
                  <a:schemeClr val="tx1"/>
                </a:solidFill>
                <a:latin typeface="+mn-lt"/>
                <a:ea typeface="+mn-ea"/>
                <a:cs typeface="+mn-cs"/>
              </a:rPr>
              <a:t>Microsoft Works</a:t>
            </a:r>
            <a:endParaRPr lang="en-US" sz="1800" dirty="0">
              <a:solidFill>
                <a:schemeClr val="tx1"/>
              </a:solidFill>
              <a:latin typeface="+mn-lt"/>
              <a:ea typeface="+mn-ea"/>
              <a:cs typeface="+mn-cs"/>
            </a:endParaRPr>
          </a:p>
          <a:p>
            <a:r>
              <a:rPr lang="en-US" sz="1800" i="1" dirty="0">
                <a:solidFill>
                  <a:schemeClr val="tx1"/>
                </a:solidFill>
                <a:latin typeface="+mn-lt"/>
                <a:ea typeface="+mn-ea"/>
                <a:cs typeface="+mn-cs"/>
              </a:rPr>
              <a:t>The Writing Center</a:t>
            </a:r>
            <a:endParaRPr lang="en-US" sz="1800" dirty="0">
              <a:solidFill>
                <a:schemeClr val="tx1"/>
              </a:solidFill>
              <a:latin typeface="+mn-lt"/>
              <a:ea typeface="+mn-ea"/>
              <a:cs typeface="+mn-cs"/>
            </a:endParaRPr>
          </a:p>
          <a:p>
            <a:r>
              <a:rPr lang="en-US" sz="1800" dirty="0">
                <a:solidFill>
                  <a:schemeClr val="tx1"/>
                </a:solidFill>
                <a:latin typeface="+mn-lt"/>
                <a:ea typeface="+mn-ea"/>
                <a:cs typeface="+mn-cs"/>
              </a:rPr>
              <a:t> </a:t>
            </a:r>
          </a:p>
          <a:p>
            <a:r>
              <a:rPr lang="en-US" sz="1800" dirty="0">
                <a:solidFill>
                  <a:schemeClr val="tx1"/>
                </a:solidFill>
                <a:latin typeface="+mn-lt"/>
                <a:ea typeface="+mn-ea"/>
                <a:cs typeface="+mn-cs"/>
              </a:rPr>
              <a:t>Amazing Writing Machine</a:t>
            </a:r>
          </a:p>
          <a:p>
            <a:r>
              <a:rPr lang="en-US" sz="1800" dirty="0">
                <a:solidFill>
                  <a:schemeClr val="tx1"/>
                </a:solidFill>
                <a:latin typeface="+mn-lt"/>
                <a:ea typeface="+mn-ea"/>
                <a:cs typeface="+mn-cs"/>
              </a:rPr>
              <a:t>Kid Works II</a:t>
            </a:r>
          </a:p>
          <a:p>
            <a:r>
              <a:rPr lang="en-US" sz="1800" dirty="0" err="1">
                <a:solidFill>
                  <a:schemeClr val="tx1"/>
                </a:solidFill>
                <a:latin typeface="+mn-lt"/>
                <a:ea typeface="+mn-ea"/>
                <a:cs typeface="+mn-cs"/>
              </a:rPr>
              <a:t>Kidwriter</a:t>
            </a:r>
            <a:r>
              <a:rPr lang="en-US" sz="1800" dirty="0">
                <a:solidFill>
                  <a:schemeClr val="tx1"/>
                </a:solidFill>
                <a:latin typeface="+mn-lt"/>
                <a:ea typeface="+mn-ea"/>
                <a:cs typeface="+mn-cs"/>
              </a:rPr>
              <a:t> Gold</a:t>
            </a:r>
          </a:p>
          <a:p>
            <a:r>
              <a:rPr lang="en-US" sz="1800" dirty="0">
                <a:solidFill>
                  <a:schemeClr val="tx1"/>
                </a:solidFill>
                <a:latin typeface="+mn-lt"/>
                <a:ea typeface="+mn-ea"/>
                <a:cs typeface="+mn-cs"/>
              </a:rPr>
              <a:t>Mac Write Pro</a:t>
            </a:r>
          </a:p>
          <a:p>
            <a:r>
              <a:rPr lang="en-US" sz="1800" dirty="0">
                <a:solidFill>
                  <a:schemeClr val="tx1"/>
                </a:solidFill>
                <a:latin typeface="+mn-lt"/>
                <a:ea typeface="+mn-ea"/>
                <a:cs typeface="+mn-cs"/>
              </a:rPr>
              <a:t>Microsoft Word</a:t>
            </a:r>
          </a:p>
          <a:p>
            <a:r>
              <a:rPr lang="en-US" sz="1800" dirty="0">
                <a:solidFill>
                  <a:schemeClr val="tx1"/>
                </a:solidFill>
                <a:latin typeface="+mn-lt"/>
                <a:ea typeface="+mn-ea"/>
                <a:cs typeface="+mn-cs"/>
              </a:rPr>
              <a:t>Magic Slate</a:t>
            </a:r>
          </a:p>
          <a:p>
            <a:r>
              <a:rPr lang="en-US" sz="1800" dirty="0">
                <a:solidFill>
                  <a:schemeClr val="tx1"/>
                </a:solidFill>
                <a:latin typeface="+mn-lt"/>
                <a:ea typeface="+mn-ea"/>
                <a:cs typeface="+mn-cs"/>
              </a:rPr>
              <a:t>Talking Text Writer</a:t>
            </a:r>
          </a:p>
          <a:p>
            <a:r>
              <a:rPr lang="en-US" sz="1800" dirty="0">
                <a:solidFill>
                  <a:schemeClr val="tx1"/>
                </a:solidFill>
                <a:latin typeface="+mn-lt"/>
                <a:ea typeface="+mn-ea"/>
                <a:cs typeface="+mn-cs"/>
              </a:rPr>
              <a:t>Writer’s Helper</a:t>
            </a:r>
          </a:p>
          <a:p>
            <a:r>
              <a:rPr lang="en-US" sz="1800" dirty="0">
                <a:solidFill>
                  <a:schemeClr val="tx1"/>
                </a:solidFill>
                <a:latin typeface="+mn-lt"/>
                <a:ea typeface="+mn-ea"/>
                <a:cs typeface="+mn-cs"/>
              </a:rPr>
              <a:t> </a:t>
            </a:r>
          </a:p>
          <a:p>
            <a:r>
              <a:rPr lang="en-US" sz="1800" dirty="0">
                <a:solidFill>
                  <a:schemeClr val="tx1"/>
                </a:solidFill>
                <a:latin typeface="+mn-lt"/>
                <a:ea typeface="+mn-ea"/>
                <a:cs typeface="+mn-cs"/>
              </a:rPr>
              <a:t>Big Book Maker</a:t>
            </a:r>
          </a:p>
          <a:p>
            <a:r>
              <a:rPr lang="en-US" sz="1800" dirty="0">
                <a:solidFill>
                  <a:schemeClr val="tx1"/>
                </a:solidFill>
                <a:latin typeface="+mn-lt"/>
                <a:ea typeface="+mn-ea"/>
                <a:cs typeface="+mn-cs"/>
              </a:rPr>
              <a:t>Newspaper Maker</a:t>
            </a:r>
          </a:p>
          <a:p>
            <a:r>
              <a:rPr lang="en-US" sz="1800" dirty="0">
                <a:solidFill>
                  <a:schemeClr val="tx1"/>
                </a:solidFill>
                <a:latin typeface="+mn-lt"/>
                <a:ea typeface="+mn-ea"/>
                <a:cs typeface="+mn-cs"/>
              </a:rPr>
              <a:t>Newsroom</a:t>
            </a:r>
          </a:p>
          <a:p>
            <a:r>
              <a:rPr lang="en-US" sz="1800" dirty="0" err="1">
                <a:solidFill>
                  <a:schemeClr val="tx1"/>
                </a:solidFill>
                <a:latin typeface="+mn-lt"/>
                <a:ea typeface="+mn-ea"/>
                <a:cs typeface="+mn-cs"/>
              </a:rPr>
              <a:t>Pagemaker</a:t>
            </a:r>
            <a:endParaRPr lang="en-US" sz="1800" dirty="0">
              <a:solidFill>
                <a:schemeClr val="tx1"/>
              </a:solidFill>
              <a:latin typeface="+mn-lt"/>
              <a:ea typeface="+mn-ea"/>
              <a:cs typeface="+mn-cs"/>
            </a:endParaRPr>
          </a:p>
          <a:p>
            <a:r>
              <a:rPr lang="en-US" sz="1800" dirty="0">
                <a:solidFill>
                  <a:schemeClr val="tx1"/>
                </a:solidFill>
                <a:latin typeface="+mn-lt"/>
                <a:ea typeface="+mn-ea"/>
                <a:cs typeface="+mn-cs"/>
              </a:rPr>
              <a:t>Print Shop</a:t>
            </a:r>
          </a:p>
          <a:p>
            <a:r>
              <a:rPr lang="en-US" sz="1800" dirty="0">
                <a:solidFill>
                  <a:schemeClr val="tx1"/>
                </a:solidFill>
                <a:latin typeface="+mn-lt"/>
                <a:ea typeface="+mn-ea"/>
                <a:cs typeface="+mn-cs"/>
              </a:rPr>
              <a:t>Publish It!</a:t>
            </a:r>
          </a:p>
          <a:p>
            <a:r>
              <a:rPr lang="en-US" sz="1800" dirty="0">
                <a:solidFill>
                  <a:schemeClr val="tx1"/>
                </a:solidFill>
                <a:latin typeface="+mn-lt"/>
                <a:ea typeface="+mn-ea"/>
                <a:cs typeface="+mn-cs"/>
              </a:rPr>
              <a:t>Ready, Set, Go!</a:t>
            </a:r>
          </a:p>
          <a:p>
            <a:r>
              <a:rPr lang="en-US" sz="1800" dirty="0">
                <a:solidFill>
                  <a:schemeClr val="tx1"/>
                </a:solidFill>
                <a:latin typeface="+mn-lt"/>
                <a:ea typeface="+mn-ea"/>
                <a:cs typeface="+mn-cs"/>
              </a:rPr>
              <a:t>Super Print</a:t>
            </a:r>
          </a:p>
          <a:p>
            <a:r>
              <a:rPr lang="en-US" sz="1800" dirty="0">
                <a:solidFill>
                  <a:schemeClr val="tx1"/>
                </a:solidFill>
                <a:latin typeface="+mn-lt"/>
                <a:ea typeface="+mn-ea"/>
                <a:cs typeface="+mn-cs"/>
              </a:rPr>
              <a:t>Toucan Press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Tools:</a:t>
            </a:r>
            <a:endParaRPr lang="en-US" dirty="0"/>
          </a:p>
        </p:txBody>
      </p:sp>
      <p:sp>
        <p:nvSpPr>
          <p:cNvPr id="3" name="Content Placeholder 2"/>
          <p:cNvSpPr>
            <a:spLocks noGrp="1"/>
          </p:cNvSpPr>
          <p:nvPr>
            <p:ph sz="half" idx="1"/>
          </p:nvPr>
        </p:nvSpPr>
        <p:spPr>
          <a:xfrm>
            <a:off x="609600" y="1600200"/>
            <a:ext cx="3222625" cy="4525963"/>
          </a:xfrm>
        </p:spPr>
        <p:txBody>
          <a:bodyPr/>
          <a:lstStyle/>
          <a:p>
            <a:r>
              <a:rPr lang="en-US" sz="1800" b="1" dirty="0" smtClean="0"/>
              <a:t>Desktop Publishing Programs</a:t>
            </a:r>
          </a:p>
          <a:p>
            <a:endParaRPr lang="en-US" sz="1800" dirty="0"/>
          </a:p>
          <a:p>
            <a:endParaRPr lang="en-US" sz="1800" dirty="0" smtClean="0"/>
          </a:p>
          <a:p>
            <a:endParaRPr lang="en-US" sz="1800" dirty="0"/>
          </a:p>
          <a:p>
            <a:endParaRPr lang="en-US" sz="1800" dirty="0" smtClean="0"/>
          </a:p>
          <a:p>
            <a:endParaRPr lang="en-US" sz="1800" dirty="0"/>
          </a:p>
          <a:p>
            <a:r>
              <a:rPr lang="en-US" sz="1800" b="1" dirty="0" smtClean="0"/>
              <a:t>Graphic Packages</a:t>
            </a:r>
          </a:p>
          <a:p>
            <a:endParaRPr lang="en-US" sz="1800" b="1" dirty="0"/>
          </a:p>
          <a:p>
            <a:endParaRPr lang="en-US" sz="1800" b="1" dirty="0" smtClean="0"/>
          </a:p>
          <a:p>
            <a:r>
              <a:rPr lang="en-US" sz="1800" b="1" dirty="0" smtClean="0"/>
              <a:t>Hypermedia Packages</a:t>
            </a:r>
            <a:endParaRPr lang="en-US" sz="1800" b="1" dirty="0"/>
          </a:p>
        </p:txBody>
      </p:sp>
      <p:sp>
        <p:nvSpPr>
          <p:cNvPr id="4" name="Content Placeholder 3"/>
          <p:cNvSpPr>
            <a:spLocks noGrp="1"/>
          </p:cNvSpPr>
          <p:nvPr>
            <p:ph sz="half" idx="2"/>
          </p:nvPr>
        </p:nvSpPr>
        <p:spPr>
          <a:xfrm>
            <a:off x="3984624" y="1600200"/>
            <a:ext cx="4321176" cy="4525963"/>
          </a:xfrm>
        </p:spPr>
        <p:txBody>
          <a:bodyPr/>
          <a:lstStyle/>
          <a:p>
            <a:r>
              <a:rPr lang="en-US" sz="1800" dirty="0" smtClean="0">
                <a:solidFill>
                  <a:schemeClr val="tx1"/>
                </a:solidFill>
                <a:latin typeface="+mn-lt"/>
                <a:ea typeface="+mn-ea"/>
                <a:cs typeface="+mn-cs"/>
              </a:rPr>
              <a:t>Big Book Maker &amp; Newspaper Maker</a:t>
            </a:r>
          </a:p>
          <a:p>
            <a:r>
              <a:rPr lang="en-US" sz="1800" dirty="0" smtClean="0">
                <a:solidFill>
                  <a:schemeClr val="tx1"/>
                </a:solidFill>
                <a:latin typeface="+mn-lt"/>
                <a:ea typeface="+mn-ea"/>
                <a:cs typeface="+mn-cs"/>
              </a:rPr>
              <a:t>Newsroom &amp; </a:t>
            </a:r>
            <a:r>
              <a:rPr lang="en-US" sz="1800" dirty="0" err="1" smtClean="0">
                <a:solidFill>
                  <a:schemeClr val="tx1"/>
                </a:solidFill>
                <a:latin typeface="+mn-lt"/>
                <a:ea typeface="+mn-ea"/>
                <a:cs typeface="+mn-cs"/>
              </a:rPr>
              <a:t>Pagemaker</a:t>
            </a:r>
            <a:endParaRPr lang="en-US" sz="1800" dirty="0" smtClean="0">
              <a:solidFill>
                <a:schemeClr val="tx1"/>
              </a:solidFill>
              <a:latin typeface="+mn-lt"/>
              <a:ea typeface="+mn-ea"/>
              <a:cs typeface="+mn-cs"/>
            </a:endParaRPr>
          </a:p>
          <a:p>
            <a:r>
              <a:rPr lang="en-US" sz="1800" dirty="0" smtClean="0">
                <a:solidFill>
                  <a:schemeClr val="tx1"/>
                </a:solidFill>
                <a:latin typeface="+mn-lt"/>
                <a:ea typeface="+mn-ea"/>
                <a:cs typeface="+mn-cs"/>
              </a:rPr>
              <a:t>Print Shop</a:t>
            </a:r>
          </a:p>
          <a:p>
            <a:r>
              <a:rPr lang="en-US" sz="1800" dirty="0" smtClean="0">
                <a:solidFill>
                  <a:schemeClr val="tx1"/>
                </a:solidFill>
                <a:latin typeface="+mn-lt"/>
                <a:ea typeface="+mn-ea"/>
                <a:cs typeface="+mn-cs"/>
              </a:rPr>
              <a:t>Publish It! &amp; Ready, Set, Go!</a:t>
            </a:r>
          </a:p>
          <a:p>
            <a:r>
              <a:rPr lang="en-US" sz="1800" dirty="0" smtClean="0">
                <a:solidFill>
                  <a:schemeClr val="tx1"/>
                </a:solidFill>
                <a:latin typeface="+mn-lt"/>
                <a:ea typeface="+mn-ea"/>
                <a:cs typeface="+mn-cs"/>
              </a:rPr>
              <a:t>Super Print &amp; Toucan Press</a:t>
            </a:r>
            <a:r>
              <a:rPr lang="en-US" i="1" dirty="0">
                <a:solidFill>
                  <a:schemeClr val="tx1"/>
                </a:solidFill>
                <a:latin typeface="+mn-lt"/>
                <a:ea typeface="+mn-ea"/>
                <a:cs typeface="+mn-cs"/>
              </a:rPr>
              <a:t> </a:t>
            </a:r>
            <a:endParaRPr lang="en-US" dirty="0">
              <a:solidFill>
                <a:schemeClr val="tx1"/>
              </a:solidFill>
              <a:latin typeface="+mn-lt"/>
              <a:ea typeface="+mn-ea"/>
              <a:cs typeface="+mn-cs"/>
            </a:endParaRPr>
          </a:p>
          <a:p>
            <a:r>
              <a:rPr lang="en-US" sz="1800" i="1" dirty="0" err="1">
                <a:solidFill>
                  <a:schemeClr val="tx1"/>
                </a:solidFill>
                <a:latin typeface="+mn-lt"/>
                <a:ea typeface="+mn-ea"/>
                <a:cs typeface="+mn-cs"/>
              </a:rPr>
              <a:t>Bannermania</a:t>
            </a:r>
            <a:endParaRPr lang="en-US" sz="1800" dirty="0">
              <a:solidFill>
                <a:schemeClr val="tx1"/>
              </a:solidFill>
              <a:latin typeface="+mn-lt"/>
              <a:ea typeface="+mn-ea"/>
              <a:cs typeface="+mn-cs"/>
            </a:endParaRPr>
          </a:p>
          <a:p>
            <a:r>
              <a:rPr lang="en-US" sz="1800" i="1" dirty="0" err="1">
                <a:solidFill>
                  <a:schemeClr val="tx1"/>
                </a:solidFill>
                <a:latin typeface="+mn-lt"/>
                <a:ea typeface="+mn-ea"/>
                <a:cs typeface="+mn-cs"/>
              </a:rPr>
              <a:t>PrintShop</a:t>
            </a:r>
            <a:r>
              <a:rPr lang="en-US" sz="1800" i="1" dirty="0">
                <a:solidFill>
                  <a:schemeClr val="tx1"/>
                </a:solidFill>
                <a:latin typeface="+mn-lt"/>
                <a:ea typeface="+mn-ea"/>
                <a:cs typeface="+mn-cs"/>
              </a:rPr>
              <a:t> Deluxe</a:t>
            </a:r>
            <a:endParaRPr lang="en-US" sz="1800" dirty="0">
              <a:solidFill>
                <a:schemeClr val="tx1"/>
              </a:solidFill>
              <a:latin typeface="+mn-lt"/>
              <a:ea typeface="+mn-ea"/>
              <a:cs typeface="+mn-cs"/>
            </a:endParaRPr>
          </a:p>
          <a:p>
            <a:r>
              <a:rPr lang="en-US" sz="1800" i="1" dirty="0" err="1">
                <a:solidFill>
                  <a:schemeClr val="tx1"/>
                </a:solidFill>
                <a:latin typeface="+mn-lt"/>
                <a:ea typeface="+mn-ea"/>
                <a:cs typeface="+mn-cs"/>
              </a:rPr>
              <a:t>SuperPrint</a:t>
            </a:r>
            <a:endParaRPr lang="en-US" sz="1800" dirty="0">
              <a:solidFill>
                <a:schemeClr val="tx1"/>
              </a:solidFill>
              <a:latin typeface="+mn-lt"/>
              <a:ea typeface="+mn-ea"/>
              <a:cs typeface="+mn-cs"/>
            </a:endParaRPr>
          </a:p>
          <a:p>
            <a:pPr>
              <a:buNone/>
            </a:pPr>
            <a:endParaRPr lang="en-US" sz="1800" dirty="0">
              <a:solidFill>
                <a:schemeClr val="tx1"/>
              </a:solidFill>
              <a:latin typeface="+mn-lt"/>
              <a:ea typeface="+mn-ea"/>
              <a:cs typeface="+mn-cs"/>
            </a:endParaRPr>
          </a:p>
          <a:p>
            <a:r>
              <a:rPr lang="en-US" sz="1800" dirty="0">
                <a:solidFill>
                  <a:schemeClr val="tx1"/>
                </a:solidFill>
                <a:latin typeface="+mn-lt"/>
                <a:ea typeface="+mn-ea"/>
                <a:cs typeface="+mn-cs"/>
              </a:rPr>
              <a:t>HyperCard</a:t>
            </a:r>
          </a:p>
          <a:p>
            <a:r>
              <a:rPr lang="en-US" sz="1800" dirty="0" err="1">
                <a:solidFill>
                  <a:schemeClr val="tx1"/>
                </a:solidFill>
                <a:latin typeface="+mn-lt"/>
                <a:ea typeface="+mn-ea"/>
                <a:cs typeface="+mn-cs"/>
              </a:rPr>
              <a:t>HyperStudio</a:t>
            </a:r>
            <a:endParaRPr lang="en-US" sz="1800" dirty="0">
              <a:solidFill>
                <a:schemeClr val="tx1"/>
              </a:solidFill>
              <a:latin typeface="+mn-lt"/>
              <a:ea typeface="+mn-ea"/>
              <a:cs typeface="+mn-cs"/>
            </a:endParaRPr>
          </a:p>
          <a:p>
            <a:r>
              <a:rPr lang="en-US" sz="1800" dirty="0">
                <a:solidFill>
                  <a:schemeClr val="tx1"/>
                </a:solidFill>
                <a:latin typeface="+mn-lt"/>
                <a:ea typeface="+mn-ea"/>
                <a:cs typeface="+mn-cs"/>
              </a:rPr>
              <a:t>Multimedia Workshop</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Strategic Writing Instruction</a:t>
            </a:r>
            <a:endParaRPr lang="en-US" dirty="0"/>
          </a:p>
        </p:txBody>
      </p:sp>
      <p:sp>
        <p:nvSpPr>
          <p:cNvPr id="6" name="Content Placeholder 5"/>
          <p:cNvSpPr>
            <a:spLocks noGrp="1"/>
          </p:cNvSpPr>
          <p:nvPr>
            <p:ph idx="1"/>
          </p:nvPr>
        </p:nvSpPr>
        <p:spPr/>
        <p:txBody>
          <a:bodyPr/>
          <a:lstStyle/>
          <a:p>
            <a:pPr lvl="0"/>
            <a:r>
              <a:rPr lang="en-US" sz="2400" dirty="0" smtClean="0">
                <a:solidFill>
                  <a:schemeClr val="tx1"/>
                </a:solidFill>
                <a:latin typeface="+mn-lt"/>
                <a:ea typeface="+mn-ea"/>
                <a:cs typeface="+mn-cs"/>
              </a:rPr>
              <a:t>Identify </a:t>
            </a:r>
            <a:r>
              <a:rPr lang="en-US" sz="2400" dirty="0">
                <a:solidFill>
                  <a:schemeClr val="tx1"/>
                </a:solidFill>
                <a:latin typeface="+mn-lt"/>
                <a:ea typeface="+mn-ea"/>
                <a:cs typeface="+mn-cs"/>
              </a:rPr>
              <a:t>a strategy worth teaching.</a:t>
            </a:r>
          </a:p>
          <a:p>
            <a:pPr lvl="0"/>
            <a:r>
              <a:rPr lang="en-US" sz="2400" dirty="0">
                <a:solidFill>
                  <a:schemeClr val="tx1"/>
                </a:solidFill>
                <a:latin typeface="+mn-lt"/>
                <a:ea typeface="+mn-ea"/>
                <a:cs typeface="+mn-cs"/>
              </a:rPr>
              <a:t>Introduce the strategy by modeling it.</a:t>
            </a:r>
          </a:p>
          <a:p>
            <a:pPr lvl="0"/>
            <a:r>
              <a:rPr lang="en-US" sz="2400" dirty="0">
                <a:solidFill>
                  <a:schemeClr val="tx1"/>
                </a:solidFill>
                <a:latin typeface="+mn-lt"/>
                <a:ea typeface="+mn-ea"/>
                <a:cs typeface="+mn-cs"/>
              </a:rPr>
              <a:t>Help students try out the strategy in a writer’s workshop.</a:t>
            </a:r>
          </a:p>
          <a:p>
            <a:pPr lvl="0"/>
            <a:r>
              <a:rPr lang="en-US" sz="2400" dirty="0">
                <a:solidFill>
                  <a:schemeClr val="tx1"/>
                </a:solidFill>
                <a:latin typeface="+mn-lt"/>
                <a:ea typeface="+mn-ea"/>
                <a:cs typeface="+mn-cs"/>
              </a:rPr>
              <a:t>Help students move toward independence in the use of the strategy through repeated practice.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a:solidFill>
                  <a:schemeClr val="tx1"/>
                </a:solidFill>
                <a:latin typeface="+mj-lt"/>
                <a:ea typeface="+mj-ea"/>
                <a:cs typeface="+mj-cs"/>
              </a:rPr>
              <a:t>Writing Workshop</a:t>
            </a:r>
            <a:r>
              <a:rPr lang="en-US" sz="2400" dirty="0">
                <a:solidFill>
                  <a:schemeClr val="tx1"/>
                </a:solidFill>
                <a:latin typeface="+mj-lt"/>
                <a:ea typeface="+mj-ea"/>
                <a:cs typeface="+mj-cs"/>
              </a:rPr>
              <a:t> (Strickland, Ganske, and Monroe 2002)</a:t>
            </a:r>
            <a:r>
              <a:rPr lang="en-US" sz="4400" dirty="0">
                <a:solidFill>
                  <a:schemeClr val="tx1"/>
                </a:solidFill>
                <a:latin typeface="+mj-lt"/>
                <a:ea typeface="+mj-ea"/>
                <a:cs typeface="+mj-cs"/>
              </a:rPr>
              <a:t/>
            </a:r>
            <a:br>
              <a:rPr lang="en-US" sz="4400" dirty="0">
                <a:solidFill>
                  <a:schemeClr val="tx1"/>
                </a:solidFill>
                <a:latin typeface="+mj-lt"/>
                <a:ea typeface="+mj-ea"/>
                <a:cs typeface="+mj-cs"/>
              </a:rPr>
            </a:br>
            <a:endParaRPr lang="en-US" dirty="0"/>
          </a:p>
        </p:txBody>
      </p:sp>
      <p:sp>
        <p:nvSpPr>
          <p:cNvPr id="3" name="Content Placeholder 2"/>
          <p:cNvSpPr>
            <a:spLocks noGrp="1"/>
          </p:cNvSpPr>
          <p:nvPr>
            <p:ph idx="1"/>
          </p:nvPr>
        </p:nvSpPr>
        <p:spPr>
          <a:xfrm>
            <a:off x="685800" y="1600200"/>
            <a:ext cx="5851525" cy="4525963"/>
          </a:xfrm>
        </p:spPr>
        <p:txBody>
          <a:bodyPr/>
          <a:lstStyle/>
          <a:p>
            <a:r>
              <a:rPr lang="en-US" sz="2000" dirty="0" smtClean="0">
                <a:solidFill>
                  <a:schemeClr val="tx1"/>
                </a:solidFill>
                <a:latin typeface="+mn-lt"/>
                <a:ea typeface="+mn-ea"/>
                <a:cs typeface="+mn-cs"/>
              </a:rPr>
              <a:t>Mentoring </a:t>
            </a:r>
            <a:r>
              <a:rPr lang="en-US" sz="2000" dirty="0">
                <a:solidFill>
                  <a:schemeClr val="tx1"/>
                </a:solidFill>
                <a:latin typeface="+mn-lt"/>
                <a:ea typeface="+mn-ea"/>
                <a:cs typeface="+mn-cs"/>
              </a:rPr>
              <a:t>is an essential part of teaching.  We look to the more experienced teachers to guide us in our work.  Students also need to look to mentors to help them be successful.  </a:t>
            </a: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In </a:t>
            </a:r>
            <a:r>
              <a:rPr lang="en-US" sz="2000" dirty="0">
                <a:solidFill>
                  <a:schemeClr val="tx1"/>
                </a:solidFill>
                <a:latin typeface="+mn-lt"/>
                <a:ea typeface="+mn-ea"/>
                <a:cs typeface="+mn-cs"/>
              </a:rPr>
              <a:t>the writing workshop, students look to published authors and students who can help them create pieces of writing.  The following is to guide students when selecting a mentor </a:t>
            </a:r>
            <a:r>
              <a:rPr lang="en-US" sz="2000" dirty="0" smtClean="0">
                <a:solidFill>
                  <a:schemeClr val="tx1"/>
                </a:solidFill>
                <a:latin typeface="+mn-lt"/>
                <a:ea typeface="+mn-ea"/>
                <a:cs typeface="+mn-cs"/>
              </a:rPr>
              <a:t>p</a:t>
            </a:r>
            <a:r>
              <a:rPr lang="en-US" sz="1800" dirty="0" smtClean="0">
                <a:solidFill>
                  <a:schemeClr val="tx1"/>
                </a:solidFill>
                <a:latin typeface="+mn-lt"/>
                <a:ea typeface="+mn-ea"/>
                <a:cs typeface="+mn-cs"/>
              </a:rPr>
              <a:t>iece</a:t>
            </a:r>
            <a:r>
              <a:rPr lang="en-US" sz="1800" dirty="0">
                <a:solidFill>
                  <a:schemeClr val="tx1"/>
                </a:solidFill>
                <a:latin typeface="+mn-lt"/>
                <a:ea typeface="+mn-ea"/>
                <a:cs typeface="+mn-cs"/>
              </a:rPr>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Choose  a Mentor Piece?</a:t>
            </a:r>
            <a:endParaRPr lang="en-US" dirty="0"/>
          </a:p>
        </p:txBody>
      </p:sp>
      <p:sp>
        <p:nvSpPr>
          <p:cNvPr id="3" name="Content Placeholder 2"/>
          <p:cNvSpPr>
            <a:spLocks noGrp="1"/>
          </p:cNvSpPr>
          <p:nvPr>
            <p:ph idx="1"/>
          </p:nvPr>
        </p:nvSpPr>
        <p:spPr>
          <a:xfrm>
            <a:off x="609600" y="1447800"/>
            <a:ext cx="6172200" cy="4678363"/>
          </a:xfrm>
        </p:spPr>
        <p:txBody>
          <a:bodyPr/>
          <a:lstStyle/>
          <a:p>
            <a:pPr>
              <a:buNone/>
            </a:pPr>
            <a:endParaRPr lang="en-US" dirty="0">
              <a:solidFill>
                <a:schemeClr val="tx1"/>
              </a:solidFill>
              <a:latin typeface="+mn-lt"/>
              <a:ea typeface="+mn-ea"/>
              <a:cs typeface="+mn-cs"/>
            </a:endParaRPr>
          </a:p>
          <a:p>
            <a:pPr lvl="0"/>
            <a:r>
              <a:rPr lang="en-US" sz="1800" dirty="0">
                <a:solidFill>
                  <a:schemeClr val="tx1"/>
                </a:solidFill>
                <a:latin typeface="+mn-lt"/>
                <a:ea typeface="+mn-ea"/>
                <a:cs typeface="+mn-cs"/>
              </a:rPr>
              <a:t>Read the piece, and make sure you understand it.</a:t>
            </a:r>
          </a:p>
          <a:p>
            <a:pPr lvl="0"/>
            <a:r>
              <a:rPr lang="en-US" sz="1800" b="1" dirty="0">
                <a:solidFill>
                  <a:schemeClr val="tx1"/>
                </a:solidFill>
                <a:latin typeface="+mn-lt"/>
                <a:ea typeface="+mn-ea"/>
                <a:cs typeface="+mn-cs"/>
              </a:rPr>
              <a:t>Reread </a:t>
            </a:r>
            <a:r>
              <a:rPr lang="en-US" sz="1800" dirty="0">
                <a:solidFill>
                  <a:schemeClr val="tx1"/>
                </a:solidFill>
                <a:latin typeface="+mn-lt"/>
                <a:ea typeface="+mn-ea"/>
                <a:cs typeface="+mn-cs"/>
              </a:rPr>
              <a:t>the piece, and think through the following questions:</a:t>
            </a:r>
          </a:p>
          <a:p>
            <a:pPr lvl="0"/>
            <a:r>
              <a:rPr lang="en-US" sz="1800" dirty="0">
                <a:solidFill>
                  <a:schemeClr val="tx1"/>
                </a:solidFill>
                <a:latin typeface="+mn-lt"/>
                <a:ea typeface="+mn-ea"/>
                <a:cs typeface="+mn-cs"/>
              </a:rPr>
              <a:t>Am I writing in this genre?</a:t>
            </a:r>
          </a:p>
          <a:p>
            <a:pPr lvl="0"/>
            <a:r>
              <a:rPr lang="en-US" sz="1800" dirty="0">
                <a:solidFill>
                  <a:schemeClr val="tx1"/>
                </a:solidFill>
                <a:latin typeface="+mn-lt"/>
                <a:ea typeface="+mn-ea"/>
                <a:cs typeface="+mn-cs"/>
              </a:rPr>
              <a:t>Do I like this piece of writing?</a:t>
            </a:r>
          </a:p>
          <a:p>
            <a:pPr lvl="0"/>
            <a:r>
              <a:rPr lang="en-US" sz="1800" dirty="0">
                <a:solidFill>
                  <a:schemeClr val="tx1"/>
                </a:solidFill>
                <a:latin typeface="+mn-lt"/>
                <a:ea typeface="+mn-ea"/>
                <a:cs typeface="+mn-cs"/>
              </a:rPr>
              <a:t>Do I notice the author doing any crafting techniques? (If so, be sure to write them down in the form of a list.)</a:t>
            </a:r>
          </a:p>
          <a:p>
            <a:pPr lvl="0"/>
            <a:r>
              <a:rPr lang="en-US" sz="1800" dirty="0">
                <a:solidFill>
                  <a:schemeClr val="tx1"/>
                </a:solidFill>
                <a:latin typeface="+mn-lt"/>
                <a:ea typeface="+mn-ea"/>
                <a:cs typeface="+mn-cs"/>
              </a:rPr>
              <a:t>Do I like the author’s use of crafting techniques?</a:t>
            </a:r>
          </a:p>
          <a:p>
            <a:pPr lvl="0"/>
            <a:r>
              <a:rPr lang="en-US" sz="1800" dirty="0">
                <a:solidFill>
                  <a:schemeClr val="tx1"/>
                </a:solidFill>
                <a:latin typeface="+mn-lt"/>
                <a:ea typeface="+mn-ea"/>
                <a:cs typeface="+mn-cs"/>
              </a:rPr>
              <a:t>Do I like the structure of the piece?</a:t>
            </a:r>
          </a:p>
          <a:p>
            <a:pPr lvl="0"/>
            <a:r>
              <a:rPr lang="en-US" sz="1800" dirty="0">
                <a:solidFill>
                  <a:schemeClr val="tx1"/>
                </a:solidFill>
                <a:latin typeface="+mn-lt"/>
                <a:ea typeface="+mn-ea"/>
                <a:cs typeface="+mn-cs"/>
              </a:rPr>
              <a:t>Can I model my writing after this piece?</a:t>
            </a:r>
          </a:p>
          <a:p>
            <a:r>
              <a:rPr lang="en-US" sz="1800" b="1" dirty="0">
                <a:solidFill>
                  <a:schemeClr val="tx1"/>
                </a:solidFill>
                <a:latin typeface="+mn-lt"/>
                <a:ea typeface="+mn-ea"/>
                <a:cs typeface="+mn-cs"/>
              </a:rPr>
              <a:t> </a:t>
            </a:r>
            <a:endParaRPr lang="en-US" sz="1800" dirty="0">
              <a:solidFill>
                <a:schemeClr val="tx1"/>
              </a:solidFill>
              <a:latin typeface="+mn-lt"/>
              <a:ea typeface="+mn-ea"/>
              <a:cs typeface="+mn-cs"/>
            </a:endParaRPr>
          </a:p>
          <a:p>
            <a:r>
              <a:rPr lang="en-US" b="1" dirty="0">
                <a:solidFill>
                  <a:schemeClr val="tx1"/>
                </a:solidFill>
                <a:latin typeface="+mn-lt"/>
                <a:ea typeface="+mn-ea"/>
                <a:cs typeface="+mn-cs"/>
              </a:rPr>
              <a:t> </a:t>
            </a:r>
            <a:endParaRPr lang="en-US" dirty="0">
              <a:solidFill>
                <a:schemeClr val="tx1"/>
              </a:solidFill>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dirty="0" smtClean="0"/>
              <a:t>Assignment 3: Reading &amp; Mentoring </a:t>
            </a:r>
            <a:br>
              <a:rPr lang="en-US" dirty="0" smtClean="0"/>
            </a:br>
            <a:r>
              <a:rPr lang="en-US" dirty="0" smtClean="0"/>
              <a:t>An Induction Presentation(Syll:14-15)</a:t>
            </a:r>
            <a:endParaRPr lang="en-US" dirty="0"/>
          </a:p>
        </p:txBody>
      </p:sp>
      <p:sp>
        <p:nvSpPr>
          <p:cNvPr id="3" name="Text Placeholder 2"/>
          <p:cNvSpPr>
            <a:spLocks noGrp="1"/>
          </p:cNvSpPr>
          <p:nvPr>
            <p:ph type="body" idx="1"/>
          </p:nvPr>
        </p:nvSpPr>
        <p:spPr>
          <a:xfrm>
            <a:off x="457200" y="1535113"/>
            <a:ext cx="4040188" cy="369887"/>
          </a:xfrm>
        </p:spPr>
        <p:txBody>
          <a:bodyPr/>
          <a:lstStyle/>
          <a:p>
            <a:r>
              <a:rPr lang="en-US" dirty="0" smtClean="0"/>
              <a:t>Situation</a:t>
            </a:r>
            <a:endParaRPr lang="en-US" dirty="0"/>
          </a:p>
        </p:txBody>
      </p:sp>
      <p:sp>
        <p:nvSpPr>
          <p:cNvPr id="4" name="Content Placeholder 3"/>
          <p:cNvSpPr>
            <a:spLocks noGrp="1"/>
          </p:cNvSpPr>
          <p:nvPr>
            <p:ph sz="half" idx="2"/>
          </p:nvPr>
        </p:nvSpPr>
        <p:spPr>
          <a:xfrm>
            <a:off x="457200" y="1905000"/>
            <a:ext cx="4040188" cy="4221163"/>
          </a:xfrm>
        </p:spPr>
        <p:txBody>
          <a:bodyPr/>
          <a:lstStyle/>
          <a:p>
            <a:r>
              <a:rPr lang="en-US" dirty="0" smtClean="0"/>
              <a:t>Your CLT has been appointed by your Principal to give a Reading Presentation to Novice (non-tenured) Teachers.</a:t>
            </a:r>
          </a:p>
          <a:p>
            <a:r>
              <a:rPr lang="en-US" dirty="0" smtClean="0"/>
              <a:t>The Presentation is designed to last 15 minutes and is based on </a:t>
            </a:r>
            <a:r>
              <a:rPr lang="en-US" b="1" i="1" dirty="0"/>
              <a:t>B</a:t>
            </a:r>
            <a:r>
              <a:rPr lang="en-US" b="1" i="1" dirty="0" smtClean="0"/>
              <a:t>est </a:t>
            </a:r>
            <a:r>
              <a:rPr lang="en-US" b="1" i="1" dirty="0"/>
              <a:t>P</a:t>
            </a:r>
            <a:r>
              <a:rPr lang="en-US" b="1" i="1" dirty="0" smtClean="0"/>
              <a:t>ractices  </a:t>
            </a:r>
            <a:r>
              <a:rPr lang="en-US" dirty="0" smtClean="0"/>
              <a:t>in </a:t>
            </a:r>
            <a:r>
              <a:rPr lang="en-US" b="1" i="1" dirty="0" smtClean="0"/>
              <a:t>Reading Research </a:t>
            </a:r>
            <a:r>
              <a:rPr lang="en-US" dirty="0" smtClean="0"/>
              <a:t>from this course.</a:t>
            </a:r>
            <a:endParaRPr lang="en-US" dirty="0"/>
          </a:p>
        </p:txBody>
      </p:sp>
      <p:sp>
        <p:nvSpPr>
          <p:cNvPr id="5" name="Text Placeholder 4"/>
          <p:cNvSpPr>
            <a:spLocks noGrp="1"/>
          </p:cNvSpPr>
          <p:nvPr>
            <p:ph type="body" sz="quarter" idx="3"/>
          </p:nvPr>
        </p:nvSpPr>
        <p:spPr>
          <a:xfrm>
            <a:off x="4645025" y="1535113"/>
            <a:ext cx="4041775" cy="369887"/>
          </a:xfrm>
        </p:spPr>
        <p:txBody>
          <a:bodyPr/>
          <a:lstStyle/>
          <a:p>
            <a:r>
              <a:rPr lang="en-US" dirty="0" smtClean="0"/>
              <a:t>How to Proceed:</a:t>
            </a:r>
            <a:endParaRPr lang="en-US" dirty="0"/>
          </a:p>
        </p:txBody>
      </p:sp>
      <p:sp>
        <p:nvSpPr>
          <p:cNvPr id="6" name="Content Placeholder 5"/>
          <p:cNvSpPr>
            <a:spLocks noGrp="1"/>
          </p:cNvSpPr>
          <p:nvPr>
            <p:ph sz="quarter" idx="4"/>
          </p:nvPr>
        </p:nvSpPr>
        <p:spPr>
          <a:xfrm>
            <a:off x="4645025" y="1905000"/>
            <a:ext cx="4041775" cy="4221163"/>
          </a:xfrm>
        </p:spPr>
        <p:txBody>
          <a:bodyPr/>
          <a:lstStyle/>
          <a:p>
            <a:r>
              <a:rPr lang="en-US" dirty="0" smtClean="0"/>
              <a:t>Determine your focus</a:t>
            </a:r>
          </a:p>
          <a:p>
            <a:r>
              <a:rPr lang="en-US" dirty="0" smtClean="0"/>
              <a:t>Decide the format you will use for your presentation</a:t>
            </a:r>
          </a:p>
          <a:p>
            <a:r>
              <a:rPr lang="en-US" dirty="0" smtClean="0"/>
              <a:t>Chose an </a:t>
            </a:r>
          </a:p>
          <a:p>
            <a:pPr>
              <a:buNone/>
            </a:pPr>
            <a:r>
              <a:rPr lang="en-US" dirty="0" smtClean="0"/>
              <a:t>engaging activity, </a:t>
            </a:r>
          </a:p>
          <a:p>
            <a:pPr>
              <a:buNone/>
            </a:pPr>
            <a:r>
              <a:rPr lang="en-US" dirty="0" smtClean="0"/>
              <a:t>this could be a </a:t>
            </a:r>
          </a:p>
          <a:p>
            <a:pPr>
              <a:buNone/>
            </a:pPr>
            <a:r>
              <a:rPr lang="en-US" dirty="0" smtClean="0"/>
              <a:t>strategy that you </a:t>
            </a:r>
          </a:p>
          <a:p>
            <a:pPr>
              <a:buNone/>
            </a:pPr>
            <a:r>
              <a:rPr lang="en-US" dirty="0" smtClean="0"/>
              <a:t>will model and</a:t>
            </a:r>
          </a:p>
          <a:p>
            <a:pPr>
              <a:buNone/>
            </a:pPr>
            <a:r>
              <a:rPr lang="en-US" dirty="0" smtClean="0"/>
              <a:t>have the class interact with</a:t>
            </a:r>
            <a:r>
              <a:rPr lang="en-US" b="1" dirty="0" smtClean="0"/>
              <a:t> (See Rubric p. 15)</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9144000" cy="503238"/>
          </a:xfrm>
        </p:spPr>
        <p:txBody>
          <a:bodyPr/>
          <a:lstStyle/>
          <a:p>
            <a:r>
              <a:rPr lang="en-US" sz="3200" b="1" dirty="0">
                <a:solidFill>
                  <a:schemeClr val="tx2"/>
                </a:solidFill>
                <a:latin typeface="+mj-lt"/>
                <a:ea typeface="+mj-ea"/>
                <a:cs typeface="+mj-cs"/>
              </a:rPr>
              <a:t>A Comparison of the Reading and Writing Processes</a:t>
            </a:r>
            <a:r>
              <a:rPr lang="en-US" sz="3200" dirty="0">
                <a:solidFill>
                  <a:schemeClr val="tx2"/>
                </a:solidFill>
                <a:latin typeface="+mj-lt"/>
                <a:ea typeface="+mj-ea"/>
                <a:cs typeface="+mj-cs"/>
              </a:rPr>
              <a:t> (Tierney and Pearson </a:t>
            </a:r>
            <a:r>
              <a:rPr lang="en-US" sz="3200" dirty="0" smtClean="0">
                <a:solidFill>
                  <a:schemeClr val="tx2"/>
                </a:solidFill>
                <a:latin typeface="+mj-lt"/>
                <a:ea typeface="+mj-ea"/>
                <a:cs typeface="+mj-cs"/>
              </a:rPr>
              <a:t>)</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Text Placeholder 2"/>
          <p:cNvSpPr>
            <a:spLocks noGrp="1"/>
          </p:cNvSpPr>
          <p:nvPr>
            <p:ph type="body" idx="1"/>
          </p:nvPr>
        </p:nvSpPr>
        <p:spPr/>
        <p:txBody>
          <a:bodyPr/>
          <a:lstStyle/>
          <a:p>
            <a:r>
              <a:rPr lang="en-US" dirty="0"/>
              <a:t>What Readers Do</a:t>
            </a:r>
          </a:p>
        </p:txBody>
      </p:sp>
      <p:sp>
        <p:nvSpPr>
          <p:cNvPr id="4" name="Content Placeholder 3"/>
          <p:cNvSpPr>
            <a:spLocks noGrp="1"/>
          </p:cNvSpPr>
          <p:nvPr>
            <p:ph sz="half" idx="2"/>
          </p:nvPr>
        </p:nvSpPr>
        <p:spPr/>
        <p:txBody>
          <a:bodyPr/>
          <a:lstStyle/>
          <a:p>
            <a:r>
              <a:rPr lang="en-US" b="1" dirty="0" smtClean="0">
                <a:solidFill>
                  <a:schemeClr val="tx1"/>
                </a:solidFill>
                <a:latin typeface="+mn-lt"/>
                <a:ea typeface="+mn-ea"/>
                <a:cs typeface="+mn-cs"/>
              </a:rPr>
              <a:t>Stage 1</a:t>
            </a:r>
          </a:p>
          <a:p>
            <a:pPr>
              <a:buNone/>
            </a:pPr>
            <a:r>
              <a:rPr lang="en-US" dirty="0" smtClean="0">
                <a:solidFill>
                  <a:schemeClr val="tx1"/>
                </a:solidFill>
                <a:latin typeface="+mn-lt"/>
                <a:ea typeface="+mn-ea"/>
                <a:cs typeface="+mn-cs"/>
              </a:rPr>
              <a:t>Readers Use Knowledge</a:t>
            </a:r>
          </a:p>
          <a:p>
            <a:pPr>
              <a:buNone/>
            </a:pPr>
            <a:r>
              <a:rPr lang="en-US" dirty="0" smtClean="0">
                <a:solidFill>
                  <a:schemeClr val="tx1"/>
                </a:solidFill>
                <a:latin typeface="+mn-lt"/>
                <a:ea typeface="+mn-ea"/>
                <a:cs typeface="+mn-cs"/>
              </a:rPr>
              <a:t>About:</a:t>
            </a:r>
            <a:endParaRPr lang="en-US" dirty="0">
              <a:solidFill>
                <a:schemeClr val="tx1"/>
              </a:solidFill>
              <a:latin typeface="+mn-lt"/>
              <a:ea typeface="+mn-ea"/>
              <a:cs typeface="+mn-cs"/>
            </a:endParaRPr>
          </a:p>
          <a:p>
            <a:pPr lvl="0">
              <a:buNone/>
            </a:pPr>
            <a:r>
              <a:rPr lang="en-US" dirty="0" smtClean="0">
                <a:solidFill>
                  <a:schemeClr val="tx1"/>
                </a:solidFill>
                <a:latin typeface="+mn-lt"/>
                <a:ea typeface="+mn-ea"/>
                <a:cs typeface="+mn-cs"/>
              </a:rPr>
              <a:t>	The </a:t>
            </a:r>
            <a:r>
              <a:rPr lang="en-US" dirty="0">
                <a:solidFill>
                  <a:schemeClr val="tx1"/>
                </a:solidFill>
                <a:latin typeface="+mn-lt"/>
                <a:ea typeface="+mn-ea"/>
                <a:cs typeface="+mn-cs"/>
              </a:rPr>
              <a:t>topic</a:t>
            </a:r>
          </a:p>
          <a:p>
            <a:pPr lvl="0">
              <a:buNone/>
            </a:pPr>
            <a:r>
              <a:rPr lang="en-US" dirty="0" smtClean="0">
                <a:solidFill>
                  <a:schemeClr val="tx1"/>
                </a:solidFill>
                <a:latin typeface="+mn-lt"/>
                <a:ea typeface="+mn-ea"/>
                <a:cs typeface="+mn-cs"/>
              </a:rPr>
              <a:t>	Reading</a:t>
            </a:r>
            <a:endParaRPr lang="en-US" dirty="0">
              <a:solidFill>
                <a:schemeClr val="tx1"/>
              </a:solidFill>
              <a:latin typeface="+mn-lt"/>
              <a:ea typeface="+mn-ea"/>
              <a:cs typeface="+mn-cs"/>
            </a:endParaRPr>
          </a:p>
          <a:p>
            <a:pPr lvl="0">
              <a:buNone/>
            </a:pPr>
            <a:r>
              <a:rPr lang="en-US" dirty="0" smtClean="0">
                <a:solidFill>
                  <a:schemeClr val="tx1"/>
                </a:solidFill>
                <a:latin typeface="+mn-lt"/>
                <a:ea typeface="+mn-ea"/>
                <a:cs typeface="+mn-cs"/>
              </a:rPr>
              <a:t>	Literature</a:t>
            </a:r>
            <a:endParaRPr lang="en-US" dirty="0">
              <a:solidFill>
                <a:schemeClr val="tx1"/>
              </a:solidFill>
              <a:latin typeface="+mn-lt"/>
              <a:ea typeface="+mn-ea"/>
              <a:cs typeface="+mn-cs"/>
            </a:endParaRPr>
          </a:p>
          <a:p>
            <a:pPr lvl="0">
              <a:buNone/>
            </a:pPr>
            <a:r>
              <a:rPr lang="en-US" dirty="0" smtClean="0">
                <a:solidFill>
                  <a:schemeClr val="tx1"/>
                </a:solidFill>
                <a:latin typeface="+mn-lt"/>
                <a:ea typeface="+mn-ea"/>
                <a:cs typeface="+mn-cs"/>
              </a:rPr>
              <a:t>	Language </a:t>
            </a:r>
            <a:r>
              <a:rPr lang="en-US" dirty="0">
                <a:solidFill>
                  <a:schemeClr val="tx1"/>
                </a:solidFill>
                <a:latin typeface="+mn-lt"/>
                <a:ea typeface="+mn-ea"/>
                <a:cs typeface="+mn-cs"/>
              </a:rPr>
              <a:t>systems</a:t>
            </a:r>
          </a:p>
          <a:p>
            <a:pPr>
              <a:buNone/>
            </a:pPr>
            <a:endParaRPr lang="en-US" dirty="0"/>
          </a:p>
        </p:txBody>
      </p:sp>
      <p:sp>
        <p:nvSpPr>
          <p:cNvPr id="5" name="Text Placeholder 4"/>
          <p:cNvSpPr>
            <a:spLocks noGrp="1"/>
          </p:cNvSpPr>
          <p:nvPr>
            <p:ph type="body" sz="quarter" idx="3"/>
          </p:nvPr>
        </p:nvSpPr>
        <p:spPr/>
        <p:txBody>
          <a:bodyPr/>
          <a:lstStyle/>
          <a:p>
            <a:r>
              <a:rPr lang="en-US" dirty="0"/>
              <a:t>What Writers Do</a:t>
            </a:r>
          </a:p>
        </p:txBody>
      </p:sp>
      <p:sp>
        <p:nvSpPr>
          <p:cNvPr id="6" name="Content Placeholder 5"/>
          <p:cNvSpPr>
            <a:spLocks noGrp="1"/>
          </p:cNvSpPr>
          <p:nvPr>
            <p:ph sz="quarter" idx="4"/>
          </p:nvPr>
        </p:nvSpPr>
        <p:spPr/>
        <p:txBody>
          <a:bodyPr/>
          <a:lstStyle/>
          <a:p>
            <a:r>
              <a:rPr lang="en-US" b="1" dirty="0" smtClean="0"/>
              <a:t>Stage 1</a:t>
            </a:r>
          </a:p>
          <a:p>
            <a:r>
              <a:rPr lang="en-US" dirty="0">
                <a:solidFill>
                  <a:schemeClr val="tx1"/>
                </a:solidFill>
                <a:latin typeface="+mn-lt"/>
                <a:ea typeface="+mn-ea"/>
                <a:cs typeface="+mn-cs"/>
              </a:rPr>
              <a:t>Writers Use Knowledge </a:t>
            </a:r>
            <a:r>
              <a:rPr lang="en-US" dirty="0" smtClean="0">
                <a:solidFill>
                  <a:schemeClr val="tx1"/>
                </a:solidFill>
                <a:latin typeface="+mn-lt"/>
                <a:ea typeface="+mn-ea"/>
                <a:cs typeface="+mn-cs"/>
              </a:rPr>
              <a:t>About:</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The topic</a:t>
            </a:r>
          </a:p>
          <a:p>
            <a:pPr lvl="0"/>
            <a:r>
              <a:rPr lang="en-US" dirty="0">
                <a:solidFill>
                  <a:schemeClr val="tx1"/>
                </a:solidFill>
                <a:latin typeface="+mn-lt"/>
                <a:ea typeface="+mn-ea"/>
                <a:cs typeface="+mn-cs"/>
              </a:rPr>
              <a:t>Writing</a:t>
            </a:r>
          </a:p>
          <a:p>
            <a:pPr lvl="0"/>
            <a:r>
              <a:rPr lang="en-US" dirty="0">
                <a:solidFill>
                  <a:schemeClr val="tx1"/>
                </a:solidFill>
                <a:latin typeface="+mn-lt"/>
                <a:ea typeface="+mn-ea"/>
                <a:cs typeface="+mn-cs"/>
              </a:rPr>
              <a:t>Literature</a:t>
            </a:r>
          </a:p>
          <a:p>
            <a:pPr lvl="0"/>
            <a:r>
              <a:rPr lang="en-US" dirty="0">
                <a:solidFill>
                  <a:schemeClr val="tx1"/>
                </a:solidFill>
                <a:latin typeface="+mn-lt"/>
                <a:ea typeface="+mn-ea"/>
                <a:cs typeface="+mn-cs"/>
              </a:rPr>
              <a:t>Language systems</a:t>
            </a:r>
          </a:p>
          <a:p>
            <a:pP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Essential Questions:</a:t>
            </a:r>
            <a:endParaRPr lang="en-US" dirty="0"/>
          </a:p>
        </p:txBody>
      </p:sp>
      <p:sp>
        <p:nvSpPr>
          <p:cNvPr id="8" name="Content Placeholder 7"/>
          <p:cNvSpPr>
            <a:spLocks noGrp="1"/>
          </p:cNvSpPr>
          <p:nvPr>
            <p:ph idx="1"/>
          </p:nvPr>
        </p:nvSpPr>
        <p:spPr>
          <a:xfrm>
            <a:off x="228600" y="1295400"/>
            <a:ext cx="6705600" cy="4830763"/>
          </a:xfrm>
        </p:spPr>
        <p:txBody>
          <a:bodyPr/>
          <a:lstStyle/>
          <a:p>
            <a:pPr lvl="0"/>
            <a:r>
              <a:rPr lang="en-US" dirty="0">
                <a:solidFill>
                  <a:schemeClr val="tx1"/>
                </a:solidFill>
                <a:latin typeface="+mn-lt"/>
                <a:ea typeface="+mn-ea"/>
                <a:cs typeface="+mn-cs"/>
              </a:rPr>
              <a:t>How do you establish a supportive classroom environment for </a:t>
            </a:r>
            <a:r>
              <a:rPr lang="en-US" dirty="0" smtClean="0"/>
              <a:t>all </a:t>
            </a:r>
            <a:r>
              <a:rPr lang="en-US" dirty="0" smtClean="0">
                <a:solidFill>
                  <a:schemeClr val="tx1"/>
                </a:solidFill>
                <a:latin typeface="+mn-lt"/>
                <a:ea typeface="+mn-ea"/>
                <a:cs typeface="+mn-cs"/>
              </a:rPr>
              <a:t>writers</a:t>
            </a:r>
            <a:r>
              <a:rPr lang="en-US" dirty="0">
                <a:solidFill>
                  <a:schemeClr val="tx1"/>
                </a:solidFill>
                <a:latin typeface="+mn-lt"/>
                <a:ea typeface="+mn-ea"/>
                <a:cs typeface="+mn-cs"/>
              </a:rPr>
              <a:t>?</a:t>
            </a:r>
          </a:p>
          <a:p>
            <a:pPr lvl="0"/>
            <a:r>
              <a:rPr lang="en-US" dirty="0">
                <a:solidFill>
                  <a:schemeClr val="tx1"/>
                </a:solidFill>
                <a:latin typeface="+mn-lt"/>
                <a:ea typeface="+mn-ea"/>
                <a:cs typeface="+mn-cs"/>
              </a:rPr>
              <a:t>What kind of </a:t>
            </a:r>
            <a:r>
              <a:rPr lang="en-US" dirty="0" smtClean="0"/>
              <a:t>strategies</a:t>
            </a:r>
            <a:r>
              <a:rPr lang="en-US" dirty="0" smtClean="0">
                <a:solidFill>
                  <a:schemeClr val="tx1"/>
                </a:solidFill>
                <a:latin typeface="+mn-lt"/>
                <a:ea typeface="+mn-ea"/>
                <a:cs typeface="+mn-cs"/>
              </a:rPr>
              <a:t> </a:t>
            </a:r>
            <a:r>
              <a:rPr lang="en-US" dirty="0">
                <a:solidFill>
                  <a:schemeClr val="tx1"/>
                </a:solidFill>
                <a:latin typeface="+mn-lt"/>
                <a:ea typeface="+mn-ea"/>
                <a:cs typeface="+mn-cs"/>
              </a:rPr>
              <a:t>do you provide to help </a:t>
            </a:r>
            <a:r>
              <a:rPr lang="en-US" dirty="0" smtClean="0"/>
              <a:t>students</a:t>
            </a:r>
            <a:r>
              <a:rPr lang="en-US" dirty="0" smtClean="0">
                <a:solidFill>
                  <a:schemeClr val="tx1"/>
                </a:solidFill>
                <a:latin typeface="+mn-lt"/>
                <a:ea typeface="+mn-ea"/>
                <a:cs typeface="+mn-cs"/>
              </a:rPr>
              <a:t> write?</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Is there a comparison that can be made between a struggling writer and reader?</a:t>
            </a:r>
          </a:p>
          <a:p>
            <a:pPr lvl="0"/>
            <a:r>
              <a:rPr lang="en-US" dirty="0">
                <a:solidFill>
                  <a:schemeClr val="tx1"/>
                </a:solidFill>
                <a:latin typeface="+mn-lt"/>
                <a:ea typeface="+mn-ea"/>
                <a:cs typeface="+mn-cs"/>
              </a:rPr>
              <a:t>How could you attack both problems simultaneously?</a:t>
            </a:r>
          </a:p>
          <a:p>
            <a:r>
              <a:rPr lang="en-US" dirty="0">
                <a:solidFill>
                  <a:schemeClr val="tx1"/>
                </a:solidFill>
                <a:latin typeface="+mn-lt"/>
                <a:ea typeface="+mn-ea"/>
                <a:cs typeface="+mn-cs"/>
              </a:rPr>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Reading &amp; Writing Process Connections Continued:</a:t>
            </a:r>
            <a:endParaRPr lang="en-US" dirty="0"/>
          </a:p>
        </p:txBody>
      </p:sp>
      <p:sp>
        <p:nvSpPr>
          <p:cNvPr id="8" name="Content Placeholder 7"/>
          <p:cNvSpPr>
            <a:spLocks noGrp="1"/>
          </p:cNvSpPr>
          <p:nvPr>
            <p:ph sz="half" idx="1"/>
          </p:nvPr>
        </p:nvSpPr>
        <p:spPr>
          <a:xfrm>
            <a:off x="0" y="1600200"/>
            <a:ext cx="3832225" cy="4525963"/>
          </a:xfrm>
        </p:spPr>
        <p:txBody>
          <a:bodyPr/>
          <a:lstStyle/>
          <a:p>
            <a:r>
              <a:rPr lang="en-US" b="1" dirty="0">
                <a:solidFill>
                  <a:schemeClr val="tx1"/>
                </a:solidFill>
                <a:latin typeface="+mn-lt"/>
                <a:ea typeface="+mn-ea"/>
                <a:cs typeface="+mn-cs"/>
              </a:rPr>
              <a:t>Stage </a:t>
            </a:r>
            <a:r>
              <a:rPr lang="en-US" b="1" dirty="0" smtClean="0">
                <a:solidFill>
                  <a:schemeClr val="tx1"/>
                </a:solidFill>
                <a:latin typeface="+mn-lt"/>
                <a:ea typeface="+mn-ea"/>
                <a:cs typeface="+mn-cs"/>
              </a:rPr>
              <a:t>2 Reading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Use word-identification </a:t>
            </a:r>
            <a:r>
              <a:rPr lang="en-US" dirty="0" smtClean="0">
                <a:solidFill>
                  <a:schemeClr val="tx1"/>
                </a:solidFill>
                <a:latin typeface="+mn-lt"/>
                <a:ea typeface="+mn-ea"/>
                <a:cs typeface="+mn-cs"/>
              </a:rPr>
              <a:t>strategies &amp;</a:t>
            </a:r>
            <a:endParaRPr lang="en-US" dirty="0">
              <a:solidFill>
                <a:schemeClr val="tx1"/>
              </a:solidFill>
              <a:latin typeface="+mn-lt"/>
              <a:ea typeface="+mn-ea"/>
              <a:cs typeface="+mn-cs"/>
            </a:endParaRPr>
          </a:p>
          <a:p>
            <a:pPr lvl="0">
              <a:buNone/>
            </a:pPr>
            <a:r>
              <a:rPr lang="en-US" dirty="0" smtClean="0">
                <a:solidFill>
                  <a:schemeClr val="tx1"/>
                </a:solidFill>
                <a:latin typeface="+mn-lt"/>
                <a:ea typeface="+mn-ea"/>
                <a:cs typeface="+mn-cs"/>
              </a:rPr>
              <a:t> 	Comprehension </a:t>
            </a:r>
            <a:r>
              <a:rPr lang="en-US" dirty="0">
                <a:solidFill>
                  <a:schemeClr val="tx1"/>
                </a:solidFill>
                <a:latin typeface="+mn-lt"/>
                <a:ea typeface="+mn-ea"/>
                <a:cs typeface="+mn-cs"/>
              </a:rPr>
              <a:t>strategies</a:t>
            </a:r>
          </a:p>
          <a:p>
            <a:pPr lvl="0"/>
            <a:r>
              <a:rPr lang="en-US" dirty="0">
                <a:solidFill>
                  <a:schemeClr val="tx1"/>
                </a:solidFill>
                <a:latin typeface="+mn-lt"/>
                <a:ea typeface="+mn-ea"/>
                <a:cs typeface="+mn-cs"/>
              </a:rPr>
              <a:t>Monitor reading</a:t>
            </a:r>
          </a:p>
          <a:p>
            <a:pPr lvl="0"/>
            <a:r>
              <a:rPr lang="en-US" dirty="0">
                <a:solidFill>
                  <a:schemeClr val="tx1"/>
                </a:solidFill>
                <a:latin typeface="+mn-lt"/>
                <a:ea typeface="+mn-ea"/>
                <a:cs typeface="+mn-cs"/>
              </a:rPr>
              <a:t>Create meaning</a:t>
            </a:r>
          </a:p>
          <a:p>
            <a:endParaRPr lang="en-US" dirty="0"/>
          </a:p>
        </p:txBody>
      </p:sp>
      <p:sp>
        <p:nvSpPr>
          <p:cNvPr id="9" name="Content Placeholder 8"/>
          <p:cNvSpPr>
            <a:spLocks noGrp="1"/>
          </p:cNvSpPr>
          <p:nvPr>
            <p:ph sz="half" idx="2"/>
          </p:nvPr>
        </p:nvSpPr>
        <p:spPr>
          <a:xfrm>
            <a:off x="3733800" y="1600200"/>
            <a:ext cx="3352800" cy="4525963"/>
          </a:xfrm>
        </p:spPr>
        <p:txBody>
          <a:bodyPr/>
          <a:lstStyle/>
          <a:p>
            <a:r>
              <a:rPr lang="en-US" b="1" dirty="0" smtClean="0">
                <a:solidFill>
                  <a:schemeClr val="tx1"/>
                </a:solidFill>
                <a:latin typeface="+mn-lt"/>
                <a:ea typeface="+mn-ea"/>
                <a:cs typeface="+mn-cs"/>
              </a:rPr>
              <a:t>Writing </a:t>
            </a:r>
            <a:r>
              <a:rPr lang="en-US" dirty="0" smtClean="0">
                <a:solidFill>
                  <a:schemeClr val="tx1"/>
                </a:solidFill>
                <a:latin typeface="+mn-lt"/>
                <a:ea typeface="+mn-ea"/>
                <a:cs typeface="+mn-cs"/>
              </a:rPr>
              <a:t>Drafting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Use transcription strategies</a:t>
            </a:r>
          </a:p>
          <a:p>
            <a:pPr lvl="0"/>
            <a:r>
              <a:rPr lang="en-US" dirty="0">
                <a:solidFill>
                  <a:schemeClr val="tx1"/>
                </a:solidFill>
                <a:latin typeface="+mn-lt"/>
                <a:ea typeface="+mn-ea"/>
                <a:cs typeface="+mn-cs"/>
              </a:rPr>
              <a:t>Use meaning-making strategies</a:t>
            </a:r>
          </a:p>
          <a:p>
            <a:pPr lvl="0"/>
            <a:r>
              <a:rPr lang="en-US" dirty="0">
                <a:solidFill>
                  <a:schemeClr val="tx1"/>
                </a:solidFill>
                <a:latin typeface="+mn-lt"/>
                <a:ea typeface="+mn-ea"/>
                <a:cs typeface="+mn-cs"/>
              </a:rPr>
              <a:t>Monitor writing</a:t>
            </a:r>
          </a:p>
          <a:p>
            <a:pPr lvl="0"/>
            <a:r>
              <a:rPr lang="en-US" dirty="0">
                <a:solidFill>
                  <a:schemeClr val="tx1"/>
                </a:solidFill>
                <a:latin typeface="+mn-lt"/>
                <a:ea typeface="+mn-ea"/>
                <a:cs typeface="+mn-cs"/>
              </a:rPr>
              <a:t>Create meaning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Connection Continues</a:t>
            </a:r>
            <a:endParaRPr lang="en-US" dirty="0"/>
          </a:p>
        </p:txBody>
      </p:sp>
      <p:sp>
        <p:nvSpPr>
          <p:cNvPr id="3" name="Content Placeholder 2"/>
          <p:cNvSpPr>
            <a:spLocks noGrp="1"/>
          </p:cNvSpPr>
          <p:nvPr>
            <p:ph sz="half" idx="1"/>
          </p:nvPr>
        </p:nvSpPr>
        <p:spPr>
          <a:xfrm>
            <a:off x="0" y="1447800"/>
            <a:ext cx="3832225" cy="4678363"/>
          </a:xfrm>
        </p:spPr>
        <p:txBody>
          <a:bodyPr/>
          <a:lstStyle/>
          <a:p>
            <a:r>
              <a:rPr lang="en-US" b="1" dirty="0" smtClean="0"/>
              <a:t>Stage 3 Reading</a:t>
            </a:r>
          </a:p>
          <a:p>
            <a:r>
              <a:rPr lang="en-US" dirty="0" smtClean="0">
                <a:solidFill>
                  <a:schemeClr val="tx1"/>
                </a:solidFill>
                <a:latin typeface="+mn-lt"/>
                <a:ea typeface="+mn-ea"/>
                <a:cs typeface="+mn-cs"/>
              </a:rPr>
              <a:t>Responding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Respond to the text</a:t>
            </a:r>
          </a:p>
          <a:p>
            <a:pPr lvl="0"/>
            <a:r>
              <a:rPr lang="en-US" dirty="0">
                <a:solidFill>
                  <a:schemeClr val="tx1"/>
                </a:solidFill>
                <a:latin typeface="+mn-lt"/>
                <a:ea typeface="+mn-ea"/>
                <a:cs typeface="+mn-cs"/>
              </a:rPr>
              <a:t>Interpret meaning</a:t>
            </a:r>
          </a:p>
          <a:p>
            <a:pPr lvl="0"/>
            <a:r>
              <a:rPr lang="en-US" dirty="0">
                <a:solidFill>
                  <a:schemeClr val="tx1"/>
                </a:solidFill>
                <a:latin typeface="+mn-lt"/>
                <a:ea typeface="+mn-ea"/>
                <a:cs typeface="+mn-cs"/>
              </a:rPr>
              <a:t>Clarify misunderstandings</a:t>
            </a:r>
          </a:p>
          <a:p>
            <a:pPr lvl="0"/>
            <a:r>
              <a:rPr lang="en-US" dirty="0">
                <a:solidFill>
                  <a:schemeClr val="tx1"/>
                </a:solidFill>
                <a:latin typeface="+mn-lt"/>
                <a:ea typeface="+mn-ea"/>
                <a:cs typeface="+mn-cs"/>
              </a:rPr>
              <a:t>Expand ideas</a:t>
            </a:r>
          </a:p>
          <a:p>
            <a:endParaRPr lang="en-US" b="1" dirty="0" smtClean="0"/>
          </a:p>
          <a:p>
            <a:r>
              <a:rPr lang="en-US" b="1" dirty="0" smtClean="0"/>
              <a:t> </a:t>
            </a:r>
            <a:endParaRPr lang="en-US" b="1" dirty="0"/>
          </a:p>
        </p:txBody>
      </p:sp>
      <p:sp>
        <p:nvSpPr>
          <p:cNvPr id="4" name="Content Placeholder 3"/>
          <p:cNvSpPr>
            <a:spLocks noGrp="1"/>
          </p:cNvSpPr>
          <p:nvPr>
            <p:ph sz="half" idx="2"/>
          </p:nvPr>
        </p:nvSpPr>
        <p:spPr>
          <a:xfrm>
            <a:off x="3962400" y="1295400"/>
            <a:ext cx="3787776" cy="4830763"/>
          </a:xfrm>
        </p:spPr>
        <p:txBody>
          <a:bodyPr/>
          <a:lstStyle/>
          <a:p>
            <a:r>
              <a:rPr lang="en-US" b="1" dirty="0" smtClean="0"/>
              <a:t>Stage 3 Writing</a:t>
            </a:r>
          </a:p>
          <a:p>
            <a:r>
              <a:rPr lang="en-US" dirty="0" smtClean="0">
                <a:solidFill>
                  <a:schemeClr val="tx1"/>
                </a:solidFill>
                <a:latin typeface="+mn-lt"/>
                <a:ea typeface="+mn-ea"/>
                <a:cs typeface="+mn-cs"/>
              </a:rPr>
              <a:t>Revising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Respond to the text</a:t>
            </a:r>
          </a:p>
          <a:p>
            <a:pPr lvl="0"/>
            <a:r>
              <a:rPr lang="en-US" dirty="0">
                <a:solidFill>
                  <a:schemeClr val="tx1"/>
                </a:solidFill>
                <a:latin typeface="+mn-lt"/>
                <a:ea typeface="+mn-ea"/>
                <a:cs typeface="+mn-cs"/>
              </a:rPr>
              <a:t>Interpret meaning</a:t>
            </a:r>
          </a:p>
          <a:p>
            <a:pPr lvl="0"/>
            <a:r>
              <a:rPr lang="en-US" dirty="0">
                <a:solidFill>
                  <a:schemeClr val="tx1"/>
                </a:solidFill>
                <a:latin typeface="+mn-lt"/>
                <a:ea typeface="+mn-ea"/>
                <a:cs typeface="+mn-cs"/>
              </a:rPr>
              <a:t>Clarify misunderstandings</a:t>
            </a:r>
          </a:p>
          <a:p>
            <a:pPr lvl="0"/>
            <a:r>
              <a:rPr lang="en-US" dirty="0">
                <a:solidFill>
                  <a:schemeClr val="tx1"/>
                </a:solidFill>
                <a:latin typeface="+mn-lt"/>
                <a:ea typeface="+mn-ea"/>
                <a:cs typeface="+mn-cs"/>
              </a:rPr>
              <a:t>Expand ideas</a:t>
            </a:r>
          </a:p>
          <a:p>
            <a:endParaRPr lang="en-US" b="1" dirty="0" smtClean="0"/>
          </a:p>
          <a:p>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Connections</a:t>
            </a:r>
            <a:endParaRPr lang="en-US" dirty="0"/>
          </a:p>
        </p:txBody>
      </p:sp>
      <p:sp>
        <p:nvSpPr>
          <p:cNvPr id="3" name="Content Placeholder 2"/>
          <p:cNvSpPr>
            <a:spLocks noGrp="1"/>
          </p:cNvSpPr>
          <p:nvPr>
            <p:ph sz="half" idx="1"/>
          </p:nvPr>
        </p:nvSpPr>
        <p:spPr>
          <a:xfrm>
            <a:off x="457200" y="1600200"/>
            <a:ext cx="3657600" cy="4525963"/>
          </a:xfrm>
        </p:spPr>
        <p:txBody>
          <a:bodyPr/>
          <a:lstStyle/>
          <a:p>
            <a:r>
              <a:rPr lang="en-US" b="1" dirty="0" smtClean="0"/>
              <a:t>Reading</a:t>
            </a:r>
          </a:p>
          <a:p>
            <a:r>
              <a:rPr lang="en-US" dirty="0" smtClean="0">
                <a:solidFill>
                  <a:schemeClr val="tx1"/>
                </a:solidFill>
                <a:latin typeface="+mn-lt"/>
                <a:ea typeface="+mn-ea"/>
                <a:cs typeface="+mn-cs"/>
              </a:rPr>
              <a:t>Exploring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Examine the impact of words and literary language</a:t>
            </a:r>
          </a:p>
          <a:p>
            <a:pPr lvl="0"/>
            <a:r>
              <a:rPr lang="en-US" dirty="0">
                <a:solidFill>
                  <a:schemeClr val="tx1"/>
                </a:solidFill>
                <a:latin typeface="+mn-lt"/>
                <a:ea typeface="+mn-ea"/>
                <a:cs typeface="+mn-cs"/>
              </a:rPr>
              <a:t>Explore structural elements</a:t>
            </a:r>
          </a:p>
          <a:p>
            <a:pPr lvl="0"/>
            <a:r>
              <a:rPr lang="en-US" dirty="0">
                <a:solidFill>
                  <a:schemeClr val="tx1"/>
                </a:solidFill>
                <a:latin typeface="+mn-lt"/>
                <a:ea typeface="+mn-ea"/>
                <a:cs typeface="+mn-cs"/>
              </a:rPr>
              <a:t>Compare the text to others</a:t>
            </a:r>
          </a:p>
          <a:p>
            <a:endParaRPr lang="en-US" b="1" dirty="0" smtClean="0"/>
          </a:p>
          <a:p>
            <a:endParaRPr lang="en-US" b="1" dirty="0"/>
          </a:p>
        </p:txBody>
      </p:sp>
      <p:sp>
        <p:nvSpPr>
          <p:cNvPr id="4" name="Content Placeholder 3"/>
          <p:cNvSpPr>
            <a:spLocks noGrp="1"/>
          </p:cNvSpPr>
          <p:nvPr>
            <p:ph sz="half" idx="2"/>
          </p:nvPr>
        </p:nvSpPr>
        <p:spPr>
          <a:xfrm>
            <a:off x="3962400" y="1524000"/>
            <a:ext cx="2971800" cy="4724400"/>
          </a:xfrm>
        </p:spPr>
        <p:txBody>
          <a:bodyPr/>
          <a:lstStyle/>
          <a:p>
            <a:r>
              <a:rPr lang="en-US" b="1" dirty="0" smtClean="0"/>
              <a:t>Writing</a:t>
            </a:r>
          </a:p>
          <a:p>
            <a:r>
              <a:rPr lang="en-US" dirty="0" smtClean="0">
                <a:solidFill>
                  <a:schemeClr val="tx1"/>
                </a:solidFill>
                <a:latin typeface="+mn-lt"/>
                <a:ea typeface="+mn-ea"/>
                <a:cs typeface="+mn-cs"/>
              </a:rPr>
              <a:t>Editing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Identify and correct mechanical errors</a:t>
            </a:r>
          </a:p>
          <a:p>
            <a:pPr lvl="0"/>
            <a:r>
              <a:rPr lang="en-US" dirty="0">
                <a:solidFill>
                  <a:schemeClr val="tx1"/>
                </a:solidFill>
                <a:latin typeface="+mn-lt"/>
                <a:ea typeface="+mn-ea"/>
                <a:cs typeface="+mn-cs"/>
              </a:rPr>
              <a:t>Review paragraph and sentence structure</a:t>
            </a:r>
          </a:p>
          <a:p>
            <a:endParaRPr lang="en-US" b="1" dirty="0" smtClean="0"/>
          </a:p>
          <a:p>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0"/>
            <a:ext cx="7086600" cy="914400"/>
          </a:xfrm>
        </p:spPr>
        <p:txBody>
          <a:bodyPr/>
          <a:lstStyle/>
          <a:p>
            <a:r>
              <a:rPr lang="en-US" dirty="0" smtClean="0"/>
              <a:t>Stage 5 Connections</a:t>
            </a:r>
            <a:endParaRPr lang="en-US" dirty="0"/>
          </a:p>
        </p:txBody>
      </p:sp>
      <p:sp>
        <p:nvSpPr>
          <p:cNvPr id="3" name="Content Placeholder 2"/>
          <p:cNvSpPr>
            <a:spLocks noGrp="1"/>
          </p:cNvSpPr>
          <p:nvPr>
            <p:ph sz="half" idx="1"/>
          </p:nvPr>
        </p:nvSpPr>
        <p:spPr>
          <a:xfrm>
            <a:off x="0" y="838200"/>
            <a:ext cx="4572000" cy="5287963"/>
          </a:xfrm>
        </p:spPr>
        <p:txBody>
          <a:bodyPr/>
          <a:lstStyle/>
          <a:p>
            <a:r>
              <a:rPr lang="en-US" b="1" dirty="0" smtClean="0"/>
              <a:t>Reading/</a:t>
            </a:r>
            <a:r>
              <a:rPr lang="en-US" b="1" dirty="0" smtClean="0">
                <a:solidFill>
                  <a:schemeClr val="tx1"/>
                </a:solidFill>
                <a:latin typeface="+mn-lt"/>
                <a:ea typeface="+mn-ea"/>
                <a:cs typeface="+mn-cs"/>
              </a:rPr>
              <a:t>Applying</a:t>
            </a:r>
            <a:endParaRPr lang="en-US" b="1" dirty="0">
              <a:solidFill>
                <a:schemeClr val="tx1"/>
              </a:solidFill>
              <a:latin typeface="+mn-lt"/>
              <a:ea typeface="+mn-ea"/>
              <a:cs typeface="+mn-cs"/>
            </a:endParaRPr>
          </a:p>
          <a:p>
            <a:pPr lvl="0"/>
            <a:r>
              <a:rPr lang="en-US" dirty="0">
                <a:solidFill>
                  <a:schemeClr val="tx1"/>
                </a:solidFill>
                <a:latin typeface="+mn-lt"/>
                <a:ea typeface="+mn-ea"/>
                <a:cs typeface="+mn-cs"/>
              </a:rPr>
              <a:t>Go beyond the </a:t>
            </a:r>
            <a:r>
              <a:rPr lang="en-US" dirty="0" smtClean="0">
                <a:solidFill>
                  <a:schemeClr val="tx1"/>
                </a:solidFill>
                <a:latin typeface="+mn-lt"/>
                <a:ea typeface="+mn-ea"/>
                <a:cs typeface="+mn-cs"/>
              </a:rPr>
              <a:t>text</a:t>
            </a:r>
          </a:p>
          <a:p>
            <a:pPr lvl="0">
              <a:buNone/>
            </a:pPr>
            <a:r>
              <a:rPr lang="en-US" dirty="0"/>
              <a:t> </a:t>
            </a:r>
            <a:r>
              <a:rPr lang="en-US" dirty="0" smtClean="0"/>
              <a:t>  </a:t>
            </a:r>
            <a:r>
              <a:rPr lang="en-US" dirty="0" smtClean="0">
                <a:solidFill>
                  <a:schemeClr val="tx1"/>
                </a:solidFill>
                <a:latin typeface="+mn-lt"/>
                <a:ea typeface="+mn-ea"/>
                <a:cs typeface="+mn-cs"/>
              </a:rPr>
              <a:t> </a:t>
            </a:r>
            <a:r>
              <a:rPr lang="en-US" dirty="0">
                <a:solidFill>
                  <a:schemeClr val="tx1"/>
                </a:solidFill>
                <a:latin typeface="+mn-lt"/>
                <a:ea typeface="+mn-ea"/>
                <a:cs typeface="+mn-cs"/>
              </a:rPr>
              <a:t>to extend their interpretations</a:t>
            </a:r>
          </a:p>
          <a:p>
            <a:pPr lvl="0"/>
            <a:r>
              <a:rPr lang="en-US" dirty="0">
                <a:solidFill>
                  <a:schemeClr val="tx1"/>
                </a:solidFill>
                <a:latin typeface="+mn-lt"/>
                <a:ea typeface="+mn-ea"/>
                <a:cs typeface="+mn-cs"/>
              </a:rPr>
              <a:t>Share projects with classmates</a:t>
            </a:r>
          </a:p>
          <a:p>
            <a:pPr lvl="0"/>
            <a:r>
              <a:rPr lang="en-US" dirty="0">
                <a:solidFill>
                  <a:schemeClr val="tx1"/>
                </a:solidFill>
                <a:latin typeface="+mn-lt"/>
                <a:ea typeface="+mn-ea"/>
                <a:cs typeface="+mn-cs"/>
              </a:rPr>
              <a:t>Reflect on the reading </a:t>
            </a:r>
            <a:r>
              <a:rPr lang="en-US" dirty="0" smtClean="0">
                <a:solidFill>
                  <a:schemeClr val="tx1"/>
                </a:solidFill>
                <a:latin typeface="+mn-lt"/>
                <a:ea typeface="+mn-ea"/>
                <a:cs typeface="+mn-cs"/>
              </a:rPr>
              <a:t>process &amp; make connections </a:t>
            </a:r>
            <a:r>
              <a:rPr lang="en-US" dirty="0">
                <a:solidFill>
                  <a:schemeClr val="tx1"/>
                </a:solidFill>
                <a:latin typeface="+mn-lt"/>
                <a:ea typeface="+mn-ea"/>
                <a:cs typeface="+mn-cs"/>
              </a:rPr>
              <a:t>to </a:t>
            </a:r>
            <a:r>
              <a:rPr lang="en-US" dirty="0" smtClean="0">
                <a:solidFill>
                  <a:schemeClr val="tx1"/>
                </a:solidFill>
                <a:latin typeface="+mn-lt"/>
                <a:ea typeface="+mn-ea"/>
                <a:cs typeface="+mn-cs"/>
              </a:rPr>
              <a:t>life</a:t>
            </a:r>
          </a:p>
          <a:p>
            <a:pPr lvl="0">
              <a:buNone/>
            </a:pPr>
            <a:r>
              <a:rPr lang="en-US" dirty="0"/>
              <a:t>	</a:t>
            </a:r>
            <a:r>
              <a:rPr lang="en-US" dirty="0" smtClean="0">
                <a:solidFill>
                  <a:schemeClr val="tx1"/>
                </a:solidFill>
                <a:latin typeface="+mn-lt"/>
                <a:ea typeface="+mn-ea"/>
                <a:cs typeface="+mn-cs"/>
              </a:rPr>
              <a:t> </a:t>
            </a:r>
            <a:r>
              <a:rPr lang="en-US" dirty="0">
                <a:solidFill>
                  <a:schemeClr val="tx1"/>
                </a:solidFill>
                <a:latin typeface="+mn-lt"/>
                <a:ea typeface="+mn-ea"/>
                <a:cs typeface="+mn-cs"/>
              </a:rPr>
              <a:t>and </a:t>
            </a:r>
            <a:r>
              <a:rPr lang="en-US" dirty="0" smtClean="0">
                <a:solidFill>
                  <a:schemeClr val="tx1"/>
                </a:solidFill>
                <a:latin typeface="+mn-lt"/>
                <a:ea typeface="+mn-ea"/>
                <a:cs typeface="+mn-cs"/>
              </a:rPr>
              <a:t>literature</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Feel success</a:t>
            </a:r>
          </a:p>
          <a:p>
            <a:pPr lvl="0"/>
            <a:r>
              <a:rPr lang="en-US" dirty="0">
                <a:solidFill>
                  <a:schemeClr val="tx1"/>
                </a:solidFill>
                <a:latin typeface="+mn-lt"/>
                <a:ea typeface="+mn-ea"/>
                <a:cs typeface="+mn-cs"/>
              </a:rPr>
              <a:t>Want to read again</a:t>
            </a:r>
          </a:p>
          <a:p>
            <a:endParaRPr lang="en-US" dirty="0" smtClean="0"/>
          </a:p>
          <a:p>
            <a:endParaRPr lang="en-US" dirty="0"/>
          </a:p>
        </p:txBody>
      </p:sp>
      <p:sp>
        <p:nvSpPr>
          <p:cNvPr id="4" name="Content Placeholder 3"/>
          <p:cNvSpPr>
            <a:spLocks noGrp="1"/>
          </p:cNvSpPr>
          <p:nvPr>
            <p:ph sz="half" idx="2"/>
          </p:nvPr>
        </p:nvSpPr>
        <p:spPr>
          <a:xfrm>
            <a:off x="3962400" y="838200"/>
            <a:ext cx="4495800" cy="5135563"/>
          </a:xfrm>
        </p:spPr>
        <p:txBody>
          <a:bodyPr/>
          <a:lstStyle/>
          <a:p>
            <a:r>
              <a:rPr lang="en-US" b="1" dirty="0" smtClean="0"/>
              <a:t>Writing/Publishing</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Produce the finished copy of their compositions</a:t>
            </a:r>
          </a:p>
          <a:p>
            <a:pPr lvl="0"/>
            <a:r>
              <a:rPr lang="en-US" dirty="0">
                <a:solidFill>
                  <a:schemeClr val="tx1"/>
                </a:solidFill>
                <a:latin typeface="+mn-lt"/>
                <a:ea typeface="+mn-ea"/>
                <a:cs typeface="+mn-cs"/>
              </a:rPr>
              <a:t>Share their compositions with genuine audiences</a:t>
            </a:r>
          </a:p>
          <a:p>
            <a:pPr lvl="0"/>
            <a:r>
              <a:rPr lang="en-US" dirty="0">
                <a:solidFill>
                  <a:schemeClr val="tx1"/>
                </a:solidFill>
                <a:latin typeface="+mn-lt"/>
                <a:ea typeface="+mn-ea"/>
                <a:cs typeface="+mn-cs"/>
              </a:rPr>
              <a:t>Reflect on the writing process</a:t>
            </a:r>
          </a:p>
          <a:p>
            <a:pPr lvl="0"/>
            <a:r>
              <a:rPr lang="en-US" dirty="0">
                <a:solidFill>
                  <a:schemeClr val="tx1"/>
                </a:solidFill>
                <a:latin typeface="+mn-lt"/>
                <a:ea typeface="+mn-ea"/>
                <a:cs typeface="+mn-cs"/>
              </a:rPr>
              <a:t>Value the composition</a:t>
            </a:r>
          </a:p>
          <a:p>
            <a:pPr lvl="0"/>
            <a:r>
              <a:rPr lang="en-US" dirty="0">
                <a:solidFill>
                  <a:schemeClr val="tx1"/>
                </a:solidFill>
                <a:latin typeface="+mn-lt"/>
                <a:ea typeface="+mn-ea"/>
                <a:cs typeface="+mn-cs"/>
              </a:rPr>
              <a:t>Feel success</a:t>
            </a:r>
          </a:p>
          <a:p>
            <a:pPr lvl="0"/>
            <a:r>
              <a:rPr lang="en-US" dirty="0">
                <a:solidFill>
                  <a:schemeClr val="tx1"/>
                </a:solidFill>
                <a:latin typeface="+mn-lt"/>
                <a:ea typeface="+mn-ea"/>
                <a:cs typeface="+mn-cs"/>
              </a:rPr>
              <a:t>Want to write again</a:t>
            </a:r>
          </a:p>
          <a:p>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0"/>
          <a:ext cx="9220200" cy="7335999"/>
        </p:xfrm>
        <a:graphic>
          <a:graphicData uri="http://schemas.openxmlformats.org/drawingml/2006/table">
            <a:tbl>
              <a:tblPr/>
              <a:tblGrid>
                <a:gridCol w="2834184"/>
                <a:gridCol w="3167534"/>
                <a:gridCol w="3218482"/>
              </a:tblGrid>
              <a:tr h="182622">
                <a:tc>
                  <a:txBody>
                    <a:bodyPr/>
                    <a:lstStyle/>
                    <a:p>
                      <a:pPr marL="0" marR="0" algn="ctr">
                        <a:spcBef>
                          <a:spcPts val="0"/>
                        </a:spcBef>
                        <a:spcAft>
                          <a:spcPts val="0"/>
                        </a:spcAft>
                      </a:pPr>
                      <a:r>
                        <a:rPr lang="en-US" sz="1050" b="1" dirty="0">
                          <a:latin typeface="Arial"/>
                          <a:ea typeface="Times New Roman"/>
                          <a:cs typeface="Times New Roman"/>
                        </a:rPr>
                        <a:t>Genre</a:t>
                      </a: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spcBef>
                          <a:spcPts val="0"/>
                        </a:spcBef>
                        <a:spcAft>
                          <a:spcPts val="0"/>
                        </a:spcAft>
                      </a:pPr>
                      <a:r>
                        <a:rPr lang="en-US" sz="1050" b="1">
                          <a:latin typeface="Arial"/>
                          <a:ea typeface="Times New Roman"/>
                          <a:cs typeface="Times New Roman"/>
                        </a:rPr>
                        <a:t>Purpose</a:t>
                      </a:r>
                      <a:endParaRPr lang="en-US" sz="105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spcBef>
                          <a:spcPts val="0"/>
                        </a:spcBef>
                        <a:spcAft>
                          <a:spcPts val="0"/>
                        </a:spcAft>
                      </a:pPr>
                      <a:r>
                        <a:rPr lang="en-US" sz="800" b="1">
                          <a:latin typeface="Arial"/>
                          <a:ea typeface="Times New Roman"/>
                          <a:cs typeface="Times New Roman"/>
                        </a:rPr>
                        <a:t>Activities</a:t>
                      </a:r>
                      <a:endParaRPr lang="en-US" sz="80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07978">
                <a:tc>
                  <a:txBody>
                    <a:bodyPr/>
                    <a:lstStyle/>
                    <a:p>
                      <a:pPr marL="0" marR="0">
                        <a:spcBef>
                          <a:spcPts val="0"/>
                        </a:spcBef>
                        <a:spcAft>
                          <a:spcPts val="0"/>
                        </a:spcAft>
                      </a:pPr>
                      <a:r>
                        <a:rPr lang="en-US" sz="1050" dirty="0">
                          <a:latin typeface="Arial"/>
                          <a:ea typeface="Times New Roman"/>
                          <a:cs typeface="Times New Roman"/>
                        </a:rPr>
                        <a:t>Descriptive Writing</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Students become careful observers and choose precise language when they use description.  They take notice of sensory details and learn to make comparisons (metaphors and similes) in order to make their writing more powerful</a:t>
                      </a:r>
                      <a:r>
                        <a:rPr lang="en-US" sz="1050" dirty="0" smtClean="0">
                          <a:latin typeface="Arial"/>
                          <a:ea typeface="Times New Roman"/>
                          <a:cs typeface="Times New Roman"/>
                        </a:rPr>
                        <a:t>.</a:t>
                      </a: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fr-FR" sz="1050" dirty="0" err="1">
                          <a:latin typeface="Arial"/>
                          <a:ea typeface="Times New Roman"/>
                          <a:cs typeface="Times New Roman"/>
                        </a:rPr>
                        <a:t>Character</a:t>
                      </a:r>
                      <a:r>
                        <a:rPr lang="fr-FR" sz="1050" dirty="0">
                          <a:latin typeface="Arial"/>
                          <a:ea typeface="Times New Roman"/>
                          <a:cs typeface="Times New Roman"/>
                        </a:rPr>
                        <a:t> </a:t>
                      </a:r>
                      <a:r>
                        <a:rPr lang="fr-FR" sz="1050" dirty="0" smtClean="0">
                          <a:latin typeface="Arial"/>
                          <a:ea typeface="Times New Roman"/>
                          <a:cs typeface="Times New Roman"/>
                        </a:rPr>
                        <a:t>sketches, </a:t>
                      </a:r>
                      <a:r>
                        <a:rPr lang="fr-FR" sz="1050" dirty="0" err="1" smtClean="0">
                          <a:latin typeface="Arial"/>
                          <a:ea typeface="Times New Roman"/>
                          <a:cs typeface="Times New Roman"/>
                        </a:rPr>
                        <a:t>Comparitons</a:t>
                      </a:r>
                      <a:r>
                        <a:rPr lang="fr-FR" sz="1050" dirty="0" smtClean="0">
                          <a:latin typeface="Arial"/>
                          <a:ea typeface="Times New Roman"/>
                          <a:cs typeface="Times New Roman"/>
                        </a:rPr>
                        <a:t>, </a:t>
                      </a:r>
                      <a:r>
                        <a:rPr lang="fr-FR" sz="1050" dirty="0" err="1" smtClean="0">
                          <a:latin typeface="Arial"/>
                          <a:ea typeface="Times New Roman"/>
                          <a:cs typeface="Times New Roman"/>
                        </a:rPr>
                        <a:t>Desrcriptive</a:t>
                      </a:r>
                      <a:r>
                        <a:rPr lang="fr-FR" sz="1050" dirty="0" smtClean="0">
                          <a:latin typeface="Arial"/>
                          <a:ea typeface="Times New Roman"/>
                          <a:cs typeface="Times New Roman"/>
                        </a:rPr>
                        <a:t> </a:t>
                      </a:r>
                      <a:r>
                        <a:rPr lang="fr-FR" sz="1050" dirty="0" err="1" smtClean="0">
                          <a:latin typeface="Arial"/>
                          <a:ea typeface="Times New Roman"/>
                          <a:cs typeface="Times New Roman"/>
                        </a:rPr>
                        <a:t>essays</a:t>
                      </a:r>
                      <a:r>
                        <a:rPr lang="fr-FR" sz="1050" dirty="0" smtClean="0">
                          <a:latin typeface="Arial"/>
                          <a:ea typeface="Times New Roman"/>
                          <a:cs typeface="Times New Roman"/>
                        </a:rPr>
                        <a:t>,</a:t>
                      </a:r>
                      <a:r>
                        <a:rPr lang="fr-FR" sz="1050" baseline="0" dirty="0" smtClean="0">
                          <a:latin typeface="Arial"/>
                          <a:ea typeface="Times New Roman"/>
                          <a:cs typeface="Times New Roman"/>
                        </a:rPr>
                        <a:t> </a:t>
                      </a:r>
                      <a:r>
                        <a:rPr lang="fr-FR" sz="1050" dirty="0" smtClean="0">
                          <a:latin typeface="Arial"/>
                          <a:ea typeface="Times New Roman"/>
                          <a:cs typeface="Times New Roman"/>
                        </a:rPr>
                        <a:t>Descriptive </a:t>
                      </a:r>
                      <a:r>
                        <a:rPr lang="fr-FR" sz="1050" dirty="0" err="1" smtClean="0">
                          <a:latin typeface="Arial"/>
                          <a:ea typeface="Times New Roman"/>
                          <a:cs typeface="Times New Roman"/>
                        </a:rPr>
                        <a:t>paragraphs</a:t>
                      </a:r>
                      <a:r>
                        <a:rPr lang="fr-FR" sz="1050" dirty="0" smtClean="0">
                          <a:latin typeface="Arial"/>
                          <a:ea typeface="Times New Roman"/>
                          <a:cs typeface="Times New Roman"/>
                        </a:rPr>
                        <a:t>, Descriptive </a:t>
                      </a:r>
                      <a:r>
                        <a:rPr lang="fr-FR" sz="1050" baseline="0" dirty="0" smtClean="0">
                          <a:latin typeface="Arial"/>
                          <a:ea typeface="Times New Roman"/>
                          <a:cs typeface="Times New Roman"/>
                        </a:rPr>
                        <a:t> sentences, </a:t>
                      </a:r>
                      <a:r>
                        <a:rPr lang="en-US" sz="1050" baseline="0" dirty="0" smtClean="0">
                          <a:latin typeface="Arial"/>
                          <a:ea typeface="Times New Roman"/>
                          <a:cs typeface="Times New Roman"/>
                        </a:rPr>
                        <a:t> Five-senses poems, Found Poems, Observations</a:t>
                      </a:r>
                      <a:endParaRPr lang="en-US" sz="1050" dirty="0">
                        <a:latin typeface="Arial"/>
                        <a:ea typeface="Times New Roman"/>
                        <a:cs typeface="Times New Roman"/>
                      </a:endParaRPr>
                    </a:p>
                    <a:p>
                      <a:pPr marL="0" marR="0">
                        <a:spcBef>
                          <a:spcPts val="0"/>
                        </a:spcBef>
                        <a:spcAft>
                          <a:spcPts val="0"/>
                        </a:spcAft>
                      </a:pP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143258">
                <a:tc>
                  <a:txBody>
                    <a:bodyPr/>
                    <a:lstStyle/>
                    <a:p>
                      <a:pPr marL="0" marR="0">
                        <a:spcBef>
                          <a:spcPts val="0"/>
                        </a:spcBef>
                        <a:spcAft>
                          <a:spcPts val="0"/>
                        </a:spcAft>
                      </a:pPr>
                      <a:r>
                        <a:rPr lang="en-US" sz="1000" dirty="0">
                          <a:latin typeface="Arial"/>
                          <a:ea typeface="Times New Roman"/>
                          <a:cs typeface="Times New Roman"/>
                        </a:rPr>
                        <a:t>Expository Writing</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Students collect and synthesize information for informative writing.  This writing is objective, and reports are the most common type of informative writing.  Students use expository writing to give directions, sequence steps, compare one thing to another, explain causes and effects, or describe problems and solutions</a:t>
                      </a:r>
                      <a:r>
                        <a:rPr lang="en-US" sz="1050" dirty="0" smtClean="0">
                          <a:latin typeface="Arial"/>
                          <a:ea typeface="Times New Roman"/>
                          <a:cs typeface="Times New Roman"/>
                        </a:rPr>
                        <a:t>.</a:t>
                      </a: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Alphabet </a:t>
                      </a:r>
                      <a:r>
                        <a:rPr lang="en-US" sz="1050" dirty="0" smtClean="0">
                          <a:latin typeface="Arial"/>
                          <a:ea typeface="Times New Roman"/>
                          <a:cs typeface="Times New Roman"/>
                        </a:rPr>
                        <a:t>books.</a:t>
                      </a:r>
                      <a:r>
                        <a:rPr lang="en-US" sz="1050" baseline="0" dirty="0" smtClean="0">
                          <a:latin typeface="Arial"/>
                          <a:ea typeface="Times New Roman"/>
                          <a:cs typeface="Times New Roman"/>
                        </a:rPr>
                        <a:t> </a:t>
                      </a:r>
                      <a:r>
                        <a:rPr lang="en-US" sz="1050" dirty="0" smtClean="0">
                          <a:latin typeface="Arial"/>
                          <a:ea typeface="Times New Roman"/>
                          <a:cs typeface="Times New Roman"/>
                        </a:rPr>
                        <a:t>Autobiographies Biographies,</a:t>
                      </a:r>
                      <a:r>
                        <a:rPr lang="en-US" sz="1050" baseline="0" dirty="0" smtClean="0">
                          <a:latin typeface="Arial"/>
                          <a:ea typeface="Times New Roman"/>
                          <a:cs typeface="Times New Roman"/>
                        </a:rPr>
                        <a:t> </a:t>
                      </a:r>
                      <a:r>
                        <a:rPr lang="en-US" sz="1050" dirty="0" smtClean="0">
                          <a:latin typeface="Arial"/>
                          <a:ea typeface="Times New Roman"/>
                          <a:cs typeface="Times New Roman"/>
                        </a:rPr>
                        <a:t>Brochures</a:t>
                      </a:r>
                      <a:endParaRPr lang="en-US" sz="1050" dirty="0">
                        <a:latin typeface="Arial"/>
                        <a:ea typeface="Times New Roman"/>
                        <a:cs typeface="Times New Roman"/>
                      </a:endParaRPr>
                    </a:p>
                    <a:p>
                      <a:pPr marL="0" marR="0">
                        <a:spcBef>
                          <a:spcPts val="0"/>
                        </a:spcBef>
                        <a:spcAft>
                          <a:spcPts val="0"/>
                        </a:spcAft>
                      </a:pPr>
                      <a:r>
                        <a:rPr lang="en-US" sz="1050" dirty="0" smtClean="0">
                          <a:latin typeface="Arial"/>
                          <a:ea typeface="Times New Roman"/>
                          <a:cs typeface="Times New Roman"/>
                        </a:rPr>
                        <a:t>Cubes,</a:t>
                      </a:r>
                      <a:r>
                        <a:rPr lang="en-US" sz="1050" baseline="0" dirty="0" smtClean="0">
                          <a:latin typeface="Arial"/>
                          <a:ea typeface="Times New Roman"/>
                          <a:cs typeface="Times New Roman"/>
                        </a:rPr>
                        <a:t> </a:t>
                      </a:r>
                      <a:r>
                        <a:rPr lang="en-US" sz="1050" dirty="0" smtClean="0">
                          <a:latin typeface="Arial"/>
                          <a:ea typeface="Times New Roman"/>
                          <a:cs typeface="Times New Roman"/>
                        </a:rPr>
                        <a:t>Data charts,</a:t>
                      </a:r>
                      <a:r>
                        <a:rPr lang="en-US" sz="1050" baseline="0" dirty="0" smtClean="0">
                          <a:latin typeface="Arial"/>
                          <a:ea typeface="Times New Roman"/>
                          <a:cs typeface="Times New Roman"/>
                        </a:rPr>
                        <a:t> </a:t>
                      </a:r>
                      <a:r>
                        <a:rPr lang="en-US" sz="1050" dirty="0" smtClean="0">
                          <a:latin typeface="Arial"/>
                          <a:ea typeface="Times New Roman"/>
                          <a:cs typeface="Times New Roman"/>
                        </a:rPr>
                        <a:t>Dictionaries,</a:t>
                      </a:r>
                      <a:r>
                        <a:rPr lang="en-US" sz="1050" baseline="0" dirty="0" smtClean="0">
                          <a:latin typeface="Arial"/>
                          <a:ea typeface="Times New Roman"/>
                          <a:cs typeface="Times New Roman"/>
                        </a:rPr>
                        <a:t> </a:t>
                      </a:r>
                      <a:r>
                        <a:rPr lang="en-US" sz="1050" dirty="0" smtClean="0">
                          <a:latin typeface="Arial"/>
                          <a:ea typeface="Times New Roman"/>
                          <a:cs typeface="Times New Roman"/>
                        </a:rPr>
                        <a:t>Directions,</a:t>
                      </a:r>
                      <a:r>
                        <a:rPr lang="en-US" sz="1050" baseline="0" dirty="0" smtClean="0">
                          <a:latin typeface="Arial"/>
                          <a:ea typeface="Times New Roman"/>
                          <a:cs typeface="Times New Roman"/>
                        </a:rPr>
                        <a:t> i</a:t>
                      </a:r>
                      <a:r>
                        <a:rPr lang="en-US" sz="1050" dirty="0" smtClean="0">
                          <a:latin typeface="Arial"/>
                          <a:ea typeface="Times New Roman"/>
                          <a:cs typeface="Times New Roman"/>
                        </a:rPr>
                        <a:t>nterviews</a:t>
                      </a:r>
                      <a:endParaRPr lang="en-US" sz="1050" dirty="0">
                        <a:latin typeface="Arial"/>
                        <a:ea typeface="Times New Roman"/>
                        <a:cs typeface="Times New Roman"/>
                      </a:endParaRPr>
                    </a:p>
                    <a:p>
                      <a:pPr marL="0" marR="0">
                        <a:spcBef>
                          <a:spcPts val="0"/>
                        </a:spcBef>
                        <a:spcAft>
                          <a:spcPts val="0"/>
                        </a:spcAft>
                      </a:pPr>
                      <a:r>
                        <a:rPr lang="en-US" sz="1050" dirty="0">
                          <a:latin typeface="Arial"/>
                          <a:ea typeface="Times New Roman"/>
                          <a:cs typeface="Times New Roman"/>
                        </a:rPr>
                        <a:t>Newspaper </a:t>
                      </a:r>
                      <a:r>
                        <a:rPr lang="en-US" sz="1050" dirty="0" smtClean="0">
                          <a:latin typeface="Arial"/>
                          <a:ea typeface="Times New Roman"/>
                          <a:cs typeface="Times New Roman"/>
                        </a:rPr>
                        <a:t>articles,</a:t>
                      </a:r>
                      <a:r>
                        <a:rPr lang="en-US" sz="1050" baseline="0" dirty="0" smtClean="0">
                          <a:latin typeface="Arial"/>
                          <a:ea typeface="Times New Roman"/>
                          <a:cs typeface="Times New Roman"/>
                        </a:rPr>
                        <a:t> </a:t>
                      </a:r>
                      <a:r>
                        <a:rPr lang="en-US" sz="1050" dirty="0" smtClean="0">
                          <a:latin typeface="Arial"/>
                          <a:ea typeface="Times New Roman"/>
                          <a:cs typeface="Times New Roman"/>
                        </a:rPr>
                        <a:t>Posters,</a:t>
                      </a:r>
                      <a:r>
                        <a:rPr lang="en-US" sz="1050" baseline="0" dirty="0" smtClean="0">
                          <a:latin typeface="Arial"/>
                          <a:ea typeface="Times New Roman"/>
                          <a:cs typeface="Times New Roman"/>
                        </a:rPr>
                        <a:t> </a:t>
                      </a:r>
                      <a:r>
                        <a:rPr lang="en-US" sz="1050" dirty="0" smtClean="0">
                          <a:latin typeface="Arial"/>
                          <a:ea typeface="Times New Roman"/>
                          <a:cs typeface="Times New Roman"/>
                        </a:rPr>
                        <a:t>Reports,</a:t>
                      </a:r>
                      <a:r>
                        <a:rPr lang="en-US" sz="1050" baseline="0" dirty="0" smtClean="0">
                          <a:latin typeface="Arial"/>
                          <a:ea typeface="Times New Roman"/>
                          <a:cs typeface="Times New Roman"/>
                        </a:rPr>
                        <a:t> </a:t>
                      </a:r>
                      <a:r>
                        <a:rPr lang="en-US" sz="1050" dirty="0" smtClean="0">
                          <a:latin typeface="Arial"/>
                          <a:ea typeface="Times New Roman"/>
                          <a:cs typeface="Times New Roman"/>
                        </a:rPr>
                        <a:t>Simulated </a:t>
                      </a:r>
                      <a:r>
                        <a:rPr lang="en-US" sz="1050" dirty="0">
                          <a:latin typeface="Arial"/>
                          <a:ea typeface="Times New Roman"/>
                          <a:cs typeface="Times New Roman"/>
                        </a:rPr>
                        <a:t>journals</a:t>
                      </a:r>
                    </a:p>
                    <a:p>
                      <a:pPr marL="0" marR="0">
                        <a:spcBef>
                          <a:spcPts val="0"/>
                        </a:spcBef>
                        <a:spcAft>
                          <a:spcPts val="0"/>
                        </a:spcAft>
                      </a:pPr>
                      <a:r>
                        <a:rPr lang="en-US" sz="1050" dirty="0">
                          <a:latin typeface="Arial"/>
                          <a:ea typeface="Times New Roman"/>
                          <a:cs typeface="Times New Roman"/>
                        </a:rPr>
                        <a:t>Summaries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143000">
                <a:tc>
                  <a:txBody>
                    <a:bodyPr/>
                    <a:lstStyle/>
                    <a:p>
                      <a:pPr marL="0" marR="0">
                        <a:spcBef>
                          <a:spcPts val="0"/>
                        </a:spcBef>
                        <a:spcAft>
                          <a:spcPts val="0"/>
                        </a:spcAft>
                      </a:pPr>
                      <a:r>
                        <a:rPr lang="en-US" sz="1000" dirty="0">
                          <a:latin typeface="Arial"/>
                          <a:ea typeface="Times New Roman"/>
                          <a:cs typeface="Times New Roman"/>
                        </a:rPr>
                        <a:t>Journals and Letters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Students write to themselves and to specific, known audiences in journals and letters.  Their writing is personal and often less formal than other genres.  They share news, explore new ideas, and record notes.  Letters and envelopes require special formatting, and students learn these formats during the elementary grades</a:t>
                      </a:r>
                      <a:r>
                        <a:rPr lang="en-US" sz="1050" dirty="0" smtClean="0">
                          <a:latin typeface="Arial"/>
                          <a:ea typeface="Times New Roman"/>
                          <a:cs typeface="Times New Roman"/>
                        </a:rPr>
                        <a:t>.</a:t>
                      </a: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Business </a:t>
                      </a:r>
                      <a:r>
                        <a:rPr lang="en-US" sz="1050" dirty="0" smtClean="0">
                          <a:latin typeface="Arial"/>
                          <a:ea typeface="Times New Roman"/>
                          <a:cs typeface="Times New Roman"/>
                        </a:rPr>
                        <a:t>letters,</a:t>
                      </a:r>
                      <a:r>
                        <a:rPr lang="en-US" sz="1050" baseline="0" dirty="0" smtClean="0">
                          <a:latin typeface="Arial"/>
                          <a:ea typeface="Times New Roman"/>
                          <a:cs typeface="Times New Roman"/>
                        </a:rPr>
                        <a:t> </a:t>
                      </a:r>
                      <a:r>
                        <a:rPr lang="en-US" sz="1050" dirty="0" smtClean="0">
                          <a:latin typeface="Arial"/>
                          <a:ea typeface="Times New Roman"/>
                          <a:cs typeface="Times New Roman"/>
                        </a:rPr>
                        <a:t>Courtesy letters,</a:t>
                      </a:r>
                      <a:r>
                        <a:rPr lang="en-US" sz="1050" baseline="0" dirty="0" smtClean="0">
                          <a:latin typeface="Arial"/>
                          <a:ea typeface="Times New Roman"/>
                          <a:cs typeface="Times New Roman"/>
                        </a:rPr>
                        <a:t> </a:t>
                      </a:r>
                      <a:r>
                        <a:rPr lang="en-US" sz="1050" dirty="0" smtClean="0">
                          <a:latin typeface="Arial"/>
                          <a:ea typeface="Times New Roman"/>
                          <a:cs typeface="Times New Roman"/>
                        </a:rPr>
                        <a:t>Double-entry </a:t>
                      </a:r>
                      <a:r>
                        <a:rPr lang="en-US" sz="1050" dirty="0">
                          <a:latin typeface="Arial"/>
                          <a:ea typeface="Times New Roman"/>
                          <a:cs typeface="Times New Roman"/>
                        </a:rPr>
                        <a:t>journals</a:t>
                      </a:r>
                    </a:p>
                    <a:p>
                      <a:pPr marL="0" marR="0">
                        <a:spcBef>
                          <a:spcPts val="0"/>
                        </a:spcBef>
                        <a:spcAft>
                          <a:spcPts val="0"/>
                        </a:spcAft>
                      </a:pPr>
                      <a:r>
                        <a:rPr lang="en-US" sz="1050" dirty="0" smtClean="0">
                          <a:latin typeface="Arial"/>
                          <a:ea typeface="Times New Roman"/>
                          <a:cs typeface="Times New Roman"/>
                        </a:rPr>
                        <a:t>E-mail, Friendly letters, Learning logs,</a:t>
                      </a:r>
                      <a:r>
                        <a:rPr lang="en-US" sz="1050" baseline="0" dirty="0" smtClean="0">
                          <a:latin typeface="Arial"/>
                          <a:ea typeface="Times New Roman"/>
                          <a:cs typeface="Times New Roman"/>
                        </a:rPr>
                        <a:t> </a:t>
                      </a:r>
                      <a:r>
                        <a:rPr lang="en-US" sz="1050" dirty="0" smtClean="0">
                          <a:latin typeface="Arial"/>
                          <a:ea typeface="Times New Roman"/>
                          <a:cs typeface="Times New Roman"/>
                        </a:rPr>
                        <a:t>Personal journals,</a:t>
                      </a:r>
                      <a:r>
                        <a:rPr lang="en-US" sz="1050" baseline="0" dirty="0" smtClean="0">
                          <a:latin typeface="Arial"/>
                          <a:ea typeface="Times New Roman"/>
                          <a:cs typeface="Times New Roman"/>
                        </a:rPr>
                        <a:t> </a:t>
                      </a:r>
                      <a:r>
                        <a:rPr lang="en-US" sz="1050" dirty="0" smtClean="0">
                          <a:latin typeface="Arial"/>
                          <a:ea typeface="Times New Roman"/>
                          <a:cs typeface="Times New Roman"/>
                        </a:rPr>
                        <a:t>Postcards</a:t>
                      </a:r>
                      <a:endParaRPr lang="en-US" sz="1050" dirty="0">
                        <a:latin typeface="Arial"/>
                        <a:ea typeface="Times New Roman"/>
                        <a:cs typeface="Times New Roman"/>
                      </a:endParaRPr>
                    </a:p>
                    <a:p>
                      <a:pPr marL="0" marR="0">
                        <a:spcBef>
                          <a:spcPts val="0"/>
                        </a:spcBef>
                        <a:spcAft>
                          <a:spcPts val="0"/>
                        </a:spcAft>
                      </a:pPr>
                      <a:r>
                        <a:rPr lang="en-US" sz="1050" dirty="0">
                          <a:latin typeface="Arial"/>
                          <a:ea typeface="Times New Roman"/>
                          <a:cs typeface="Times New Roman"/>
                        </a:rPr>
                        <a:t>Reading </a:t>
                      </a:r>
                      <a:r>
                        <a:rPr lang="en-US" sz="1050" dirty="0" smtClean="0">
                          <a:latin typeface="Arial"/>
                          <a:ea typeface="Times New Roman"/>
                          <a:cs typeface="Times New Roman"/>
                        </a:rPr>
                        <a:t>logs,</a:t>
                      </a:r>
                      <a:r>
                        <a:rPr lang="en-US" sz="1050" baseline="0" dirty="0" smtClean="0">
                          <a:latin typeface="Arial"/>
                          <a:ea typeface="Times New Roman"/>
                          <a:cs typeface="Times New Roman"/>
                        </a:rPr>
                        <a:t> </a:t>
                      </a:r>
                      <a:r>
                        <a:rPr lang="en-US" sz="1050" dirty="0" smtClean="0">
                          <a:latin typeface="Arial"/>
                          <a:ea typeface="Times New Roman"/>
                          <a:cs typeface="Times New Roman"/>
                        </a:rPr>
                        <a:t>Simulated </a:t>
                      </a:r>
                      <a:r>
                        <a:rPr lang="en-US" sz="1050" dirty="0">
                          <a:latin typeface="Arial"/>
                          <a:ea typeface="Times New Roman"/>
                          <a:cs typeface="Times New Roman"/>
                        </a:rPr>
                        <a:t>journals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752600">
                <a:tc>
                  <a:txBody>
                    <a:bodyPr/>
                    <a:lstStyle/>
                    <a:p>
                      <a:pPr marL="0" marR="0">
                        <a:spcBef>
                          <a:spcPts val="0"/>
                        </a:spcBef>
                        <a:spcAft>
                          <a:spcPts val="0"/>
                        </a:spcAft>
                      </a:pPr>
                      <a:r>
                        <a:rPr lang="en-US" sz="1000" dirty="0">
                          <a:latin typeface="Arial"/>
                          <a:ea typeface="Times New Roman"/>
                          <a:cs typeface="Times New Roman"/>
                        </a:rPr>
                        <a:t>Narrative Writing</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Students retell familiar stories, develop sequels for stories they have read, write stories called personal narratives about events in their own lives, and create original stories.  They include a beginning, middle, and end in the narratives they write.  In the beginning, they introduce the characters, identify a problem, and interest readers in the story.  In the middle, the problem becomes worse or additional roadblocks are set up to thwart the main character as he/she attempts to solve the problem.  In the end, the problem is resolved</a:t>
                      </a:r>
                      <a:r>
                        <a:rPr lang="en-US" sz="1050" dirty="0" smtClean="0">
                          <a:latin typeface="Arial"/>
                          <a:ea typeface="Times New Roman"/>
                          <a:cs typeface="Times New Roman"/>
                        </a:rPr>
                        <a:t>.</a:t>
                      </a: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Original short </a:t>
                      </a:r>
                      <a:r>
                        <a:rPr lang="en-US" sz="1050" dirty="0" smtClean="0">
                          <a:latin typeface="Arial"/>
                          <a:ea typeface="Times New Roman"/>
                          <a:cs typeface="Times New Roman"/>
                        </a:rPr>
                        <a:t>stories,</a:t>
                      </a:r>
                      <a:r>
                        <a:rPr lang="en-US" sz="1050" baseline="0" dirty="0" smtClean="0">
                          <a:latin typeface="Arial"/>
                          <a:ea typeface="Times New Roman"/>
                          <a:cs typeface="Times New Roman"/>
                        </a:rPr>
                        <a:t> </a:t>
                      </a:r>
                    </a:p>
                    <a:p>
                      <a:pPr marL="0" marR="0">
                        <a:spcBef>
                          <a:spcPts val="0"/>
                        </a:spcBef>
                        <a:spcAft>
                          <a:spcPts val="0"/>
                        </a:spcAft>
                      </a:pPr>
                      <a:r>
                        <a:rPr lang="en-US" sz="1050" dirty="0" smtClean="0">
                          <a:latin typeface="Arial"/>
                          <a:ea typeface="Times New Roman"/>
                          <a:cs typeface="Times New Roman"/>
                        </a:rPr>
                        <a:t>Personal narrative,</a:t>
                      </a:r>
                      <a:r>
                        <a:rPr lang="en-US" sz="1050" baseline="0" dirty="0" smtClean="0">
                          <a:latin typeface="Arial"/>
                          <a:ea typeface="Times New Roman"/>
                          <a:cs typeface="Times New Roman"/>
                        </a:rPr>
                        <a:t> </a:t>
                      </a:r>
                    </a:p>
                    <a:p>
                      <a:pPr marL="0" marR="0">
                        <a:spcBef>
                          <a:spcPts val="0"/>
                        </a:spcBef>
                        <a:spcAft>
                          <a:spcPts val="0"/>
                        </a:spcAft>
                      </a:pPr>
                      <a:r>
                        <a:rPr lang="en-US" sz="1050" dirty="0" smtClean="0">
                          <a:latin typeface="Arial"/>
                          <a:ea typeface="Times New Roman"/>
                          <a:cs typeface="Times New Roman"/>
                        </a:rPr>
                        <a:t>Retelling </a:t>
                      </a:r>
                      <a:r>
                        <a:rPr lang="en-US" sz="1050" dirty="0">
                          <a:latin typeface="Arial"/>
                          <a:ea typeface="Times New Roman"/>
                          <a:cs typeface="Times New Roman"/>
                        </a:rPr>
                        <a:t>of </a:t>
                      </a:r>
                      <a:r>
                        <a:rPr lang="en-US" sz="1050" dirty="0" smtClean="0">
                          <a:latin typeface="Arial"/>
                          <a:ea typeface="Times New Roman"/>
                          <a:cs typeface="Times New Roman"/>
                        </a:rPr>
                        <a:t>stories</a:t>
                      </a:r>
                    </a:p>
                    <a:p>
                      <a:pPr marL="0" marR="0">
                        <a:spcBef>
                          <a:spcPts val="0"/>
                        </a:spcBef>
                        <a:spcAft>
                          <a:spcPts val="0"/>
                        </a:spcAft>
                      </a:pPr>
                      <a:r>
                        <a:rPr lang="en-US" sz="1050" dirty="0" smtClean="0">
                          <a:latin typeface="Arial"/>
                          <a:ea typeface="Times New Roman"/>
                          <a:cs typeface="Times New Roman"/>
                        </a:rPr>
                        <a:t>Sequels </a:t>
                      </a:r>
                      <a:r>
                        <a:rPr lang="en-US" sz="1050" dirty="0">
                          <a:latin typeface="Arial"/>
                          <a:ea typeface="Times New Roman"/>
                          <a:cs typeface="Times New Roman"/>
                        </a:rPr>
                        <a:t>to </a:t>
                      </a:r>
                      <a:r>
                        <a:rPr lang="en-US" sz="1050" dirty="0" smtClean="0">
                          <a:latin typeface="Arial"/>
                          <a:ea typeface="Times New Roman"/>
                          <a:cs typeface="Times New Roman"/>
                        </a:rPr>
                        <a:t>stories,</a:t>
                      </a:r>
                      <a:r>
                        <a:rPr lang="en-US" sz="1050" baseline="0" dirty="0" smtClean="0">
                          <a:latin typeface="Arial"/>
                          <a:ea typeface="Times New Roman"/>
                          <a:cs typeface="Times New Roman"/>
                        </a:rPr>
                        <a:t> </a:t>
                      </a:r>
                    </a:p>
                    <a:p>
                      <a:pPr marL="0" marR="0">
                        <a:spcBef>
                          <a:spcPts val="0"/>
                        </a:spcBef>
                        <a:spcAft>
                          <a:spcPts val="0"/>
                        </a:spcAft>
                      </a:pPr>
                      <a:r>
                        <a:rPr lang="en-US" sz="1050" dirty="0" smtClean="0">
                          <a:latin typeface="Arial"/>
                          <a:ea typeface="Times New Roman"/>
                          <a:cs typeface="Times New Roman"/>
                        </a:rPr>
                        <a:t>Scripts </a:t>
                      </a:r>
                      <a:r>
                        <a:rPr lang="en-US" sz="1050" dirty="0">
                          <a:latin typeface="Arial"/>
                          <a:ea typeface="Times New Roman"/>
                          <a:cs typeface="Times New Roman"/>
                        </a:rPr>
                        <a:t>of stories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37942">
                <a:tc>
                  <a:txBody>
                    <a:bodyPr/>
                    <a:lstStyle/>
                    <a:p>
                      <a:pPr marL="0" marR="0">
                        <a:spcBef>
                          <a:spcPts val="0"/>
                        </a:spcBef>
                        <a:spcAft>
                          <a:spcPts val="0"/>
                        </a:spcAft>
                      </a:pPr>
                      <a:r>
                        <a:rPr lang="en-US" sz="1000" dirty="0">
                          <a:latin typeface="Arial"/>
                          <a:ea typeface="Times New Roman"/>
                          <a:cs typeface="Times New Roman"/>
                        </a:rPr>
                        <a:t>Persuasive Writing</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Persuasion is winning someone to your viewpoint or cause.  The three ways people are persuaded are by appeals to (1) logic, (2) moral character, and (3) emotion.  Students present their position clearly and then support it with examples and evidence. </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latin typeface="Arial"/>
                          <a:ea typeface="Times New Roman"/>
                          <a:cs typeface="Times New Roman"/>
                        </a:rPr>
                        <a:t>Advertisements,</a:t>
                      </a:r>
                      <a:r>
                        <a:rPr lang="en-US" sz="1000" baseline="0" dirty="0" smtClean="0">
                          <a:latin typeface="Arial"/>
                          <a:ea typeface="Times New Roman"/>
                          <a:cs typeface="Times New Roman"/>
                        </a:rPr>
                        <a:t> </a:t>
                      </a:r>
                      <a:r>
                        <a:rPr lang="en-US" sz="1000" dirty="0" smtClean="0">
                          <a:latin typeface="Arial"/>
                          <a:ea typeface="Times New Roman"/>
                          <a:cs typeface="Times New Roman"/>
                        </a:rPr>
                        <a:t>Book </a:t>
                      </a:r>
                      <a:r>
                        <a:rPr lang="en-US" sz="1000" dirty="0">
                          <a:latin typeface="Arial"/>
                          <a:ea typeface="Times New Roman"/>
                          <a:cs typeface="Times New Roman"/>
                        </a:rPr>
                        <a:t>and movie </a:t>
                      </a:r>
                      <a:r>
                        <a:rPr lang="en-US" sz="1000" dirty="0" smtClean="0">
                          <a:latin typeface="Arial"/>
                          <a:ea typeface="Times New Roman"/>
                          <a:cs typeface="Times New Roman"/>
                        </a:rPr>
                        <a:t>reviews,</a:t>
                      </a:r>
                      <a:r>
                        <a:rPr lang="en-US" sz="1000" baseline="0" dirty="0" smtClean="0">
                          <a:latin typeface="Arial"/>
                          <a:ea typeface="Times New Roman"/>
                          <a:cs typeface="Times New Roman"/>
                        </a:rPr>
                        <a:t> </a:t>
                      </a:r>
                      <a:r>
                        <a:rPr lang="en-US" sz="1000" dirty="0" smtClean="0">
                          <a:latin typeface="Arial"/>
                          <a:ea typeface="Times New Roman"/>
                          <a:cs typeface="Times New Roman"/>
                        </a:rPr>
                        <a:t>Editorials</a:t>
                      </a:r>
                      <a:endParaRPr lang="en-US" sz="1000" dirty="0">
                        <a:latin typeface="Arial"/>
                        <a:ea typeface="Times New Roman"/>
                        <a:cs typeface="Times New Roman"/>
                      </a:endParaRPr>
                    </a:p>
                    <a:p>
                      <a:pPr marL="0" marR="0">
                        <a:spcBef>
                          <a:spcPts val="0"/>
                        </a:spcBef>
                        <a:spcAft>
                          <a:spcPts val="0"/>
                        </a:spcAft>
                      </a:pPr>
                      <a:r>
                        <a:rPr lang="en-US" sz="1000" dirty="0">
                          <a:latin typeface="Arial"/>
                          <a:ea typeface="Times New Roman"/>
                          <a:cs typeface="Times New Roman"/>
                        </a:rPr>
                        <a:t>Letters to the </a:t>
                      </a:r>
                      <a:r>
                        <a:rPr lang="en-US" sz="1000" dirty="0" smtClean="0">
                          <a:latin typeface="Arial"/>
                          <a:ea typeface="Times New Roman"/>
                          <a:cs typeface="Times New Roman"/>
                        </a:rPr>
                        <a:t>editor,</a:t>
                      </a:r>
                      <a:r>
                        <a:rPr lang="en-US" sz="1000" baseline="0" dirty="0" smtClean="0">
                          <a:latin typeface="Arial"/>
                          <a:ea typeface="Times New Roman"/>
                          <a:cs typeface="Times New Roman"/>
                        </a:rPr>
                        <a:t> </a:t>
                      </a:r>
                      <a:r>
                        <a:rPr lang="en-US" sz="1000" dirty="0" smtClean="0">
                          <a:latin typeface="Arial"/>
                          <a:ea typeface="Times New Roman"/>
                          <a:cs typeface="Times New Roman"/>
                        </a:rPr>
                        <a:t>Persuasive </a:t>
                      </a:r>
                      <a:r>
                        <a:rPr lang="en-US" sz="1000" dirty="0">
                          <a:latin typeface="Arial"/>
                          <a:ea typeface="Times New Roman"/>
                          <a:cs typeface="Times New Roman"/>
                        </a:rPr>
                        <a:t>essays</a:t>
                      </a:r>
                    </a:p>
                    <a:p>
                      <a:pPr marL="0" marR="0">
                        <a:spcBef>
                          <a:spcPts val="0"/>
                        </a:spcBef>
                        <a:spcAft>
                          <a:spcPts val="0"/>
                        </a:spcAft>
                      </a:pPr>
                      <a:r>
                        <a:rPr lang="en-US" sz="1000" dirty="0">
                          <a:latin typeface="Arial"/>
                          <a:ea typeface="Times New Roman"/>
                          <a:cs typeface="Times New Roman"/>
                        </a:rPr>
                        <a:t> Persuasive letters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460979">
                <a:tc>
                  <a:txBody>
                    <a:bodyPr/>
                    <a:lstStyle/>
                    <a:p>
                      <a:pPr marL="0" marR="0">
                        <a:spcBef>
                          <a:spcPts val="0"/>
                        </a:spcBef>
                        <a:spcAft>
                          <a:spcPts val="0"/>
                        </a:spcAft>
                      </a:pPr>
                      <a:r>
                        <a:rPr lang="en-US" sz="1000" dirty="0">
                          <a:latin typeface="Arial"/>
                          <a:ea typeface="Times New Roman"/>
                          <a:cs typeface="Times New Roman"/>
                        </a:rPr>
                        <a:t>Poetry Writing</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50" dirty="0">
                          <a:latin typeface="Arial"/>
                          <a:ea typeface="Times New Roman"/>
                          <a:cs typeface="Times New Roman"/>
                        </a:rPr>
                        <a:t>Students create word pictures and play with rhyme and other stylistic devices as they create poems.  As students experiment with poetry, they learn that poetic language is vivid and powerful but concise, and they learn that poems can be arranged in different ways on a page. </a:t>
                      </a:r>
                      <a:endParaRPr lang="en-US" sz="1050" dirty="0" smtClean="0">
                        <a:latin typeface="Arial"/>
                        <a:ea typeface="Times New Roman"/>
                        <a:cs typeface="Times New Roman"/>
                      </a:endParaRPr>
                    </a:p>
                    <a:p>
                      <a:pPr marL="0" marR="0">
                        <a:spcBef>
                          <a:spcPts val="0"/>
                        </a:spcBef>
                        <a:spcAft>
                          <a:spcPts val="0"/>
                        </a:spcAft>
                      </a:pPr>
                      <a:endParaRPr lang="en-US" sz="1050" dirty="0" smtClean="0">
                        <a:latin typeface="Arial"/>
                        <a:ea typeface="Times New Roman"/>
                        <a:cs typeface="Times New Roman"/>
                      </a:endParaRPr>
                    </a:p>
                    <a:p>
                      <a:pPr marL="0" marR="0">
                        <a:spcBef>
                          <a:spcPts val="0"/>
                        </a:spcBef>
                        <a:spcAft>
                          <a:spcPts val="0"/>
                        </a:spcAft>
                      </a:pPr>
                      <a:endParaRPr lang="en-US" sz="1050" dirty="0">
                        <a:latin typeface="Arial"/>
                        <a:ea typeface="Times New Roman"/>
                        <a:cs typeface="Times New Roman"/>
                      </a:endParaRP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latin typeface="Arial"/>
                          <a:ea typeface="Times New Roman"/>
                          <a:cs typeface="Times New Roman"/>
                        </a:rPr>
                        <a:t>Acrostic </a:t>
                      </a:r>
                      <a:r>
                        <a:rPr lang="en-US" sz="1000" dirty="0" smtClean="0">
                          <a:latin typeface="Arial"/>
                          <a:ea typeface="Times New Roman"/>
                          <a:cs typeface="Times New Roman"/>
                        </a:rPr>
                        <a:t>poems,</a:t>
                      </a:r>
                      <a:r>
                        <a:rPr lang="en-US" sz="1000" baseline="0" dirty="0" smtClean="0">
                          <a:latin typeface="Arial"/>
                          <a:ea typeface="Times New Roman"/>
                          <a:cs typeface="Times New Roman"/>
                        </a:rPr>
                        <a:t> </a:t>
                      </a:r>
                      <a:r>
                        <a:rPr lang="en-US" sz="1000" dirty="0" err="1" smtClean="0">
                          <a:latin typeface="Arial"/>
                          <a:ea typeface="Times New Roman"/>
                          <a:cs typeface="Times New Roman"/>
                        </a:rPr>
                        <a:t>Cinquin</a:t>
                      </a:r>
                      <a:r>
                        <a:rPr lang="en-US" sz="1000" dirty="0" smtClean="0">
                          <a:latin typeface="Arial"/>
                          <a:ea typeface="Times New Roman"/>
                          <a:cs typeface="Times New Roman"/>
                        </a:rPr>
                        <a:t> </a:t>
                      </a:r>
                      <a:r>
                        <a:rPr lang="en-US" sz="1000" dirty="0">
                          <a:latin typeface="Arial"/>
                          <a:ea typeface="Times New Roman"/>
                          <a:cs typeface="Times New Roman"/>
                        </a:rPr>
                        <a:t>poems </a:t>
                      </a:r>
                      <a:r>
                        <a:rPr lang="en-US" sz="1000" dirty="0" smtClean="0">
                          <a:latin typeface="Arial"/>
                          <a:ea typeface="Times New Roman"/>
                          <a:cs typeface="Times New Roman"/>
                        </a:rPr>
                        <a:t>,</a:t>
                      </a:r>
                      <a:r>
                        <a:rPr lang="en-US" sz="1000" baseline="0" dirty="0" smtClean="0">
                          <a:latin typeface="Arial"/>
                          <a:ea typeface="Times New Roman"/>
                          <a:cs typeface="Times New Roman"/>
                        </a:rPr>
                        <a:t> </a:t>
                      </a:r>
                      <a:r>
                        <a:rPr lang="en-US" sz="1000" dirty="0" smtClean="0">
                          <a:latin typeface="Arial"/>
                          <a:ea typeface="Times New Roman"/>
                          <a:cs typeface="Times New Roman"/>
                        </a:rPr>
                        <a:t>Color </a:t>
                      </a:r>
                      <a:r>
                        <a:rPr lang="en-US" sz="1000" dirty="0">
                          <a:latin typeface="Arial"/>
                          <a:ea typeface="Times New Roman"/>
                          <a:cs typeface="Times New Roman"/>
                        </a:rPr>
                        <a:t>poems</a:t>
                      </a:r>
                    </a:p>
                    <a:p>
                      <a:pPr marL="0" marR="0">
                        <a:spcBef>
                          <a:spcPts val="0"/>
                        </a:spcBef>
                        <a:spcAft>
                          <a:spcPts val="0"/>
                        </a:spcAft>
                      </a:pPr>
                      <a:r>
                        <a:rPr lang="en-US" sz="1000" dirty="0">
                          <a:latin typeface="Arial"/>
                          <a:ea typeface="Times New Roman"/>
                          <a:cs typeface="Times New Roman"/>
                        </a:rPr>
                        <a:t>Diamante </a:t>
                      </a:r>
                      <a:r>
                        <a:rPr lang="en-US" sz="1000" dirty="0" smtClean="0">
                          <a:latin typeface="Arial"/>
                          <a:ea typeface="Times New Roman"/>
                          <a:cs typeface="Times New Roman"/>
                        </a:rPr>
                        <a:t>poems,</a:t>
                      </a:r>
                      <a:r>
                        <a:rPr lang="en-US" sz="1000" baseline="0" dirty="0" smtClean="0">
                          <a:latin typeface="Arial"/>
                          <a:ea typeface="Times New Roman"/>
                          <a:cs typeface="Times New Roman"/>
                        </a:rPr>
                        <a:t> </a:t>
                      </a:r>
                      <a:r>
                        <a:rPr lang="en-US" sz="1000" dirty="0" smtClean="0">
                          <a:latin typeface="Arial"/>
                          <a:ea typeface="Times New Roman"/>
                          <a:cs typeface="Times New Roman"/>
                        </a:rPr>
                        <a:t>Five-senses poems</a:t>
                      </a:r>
                      <a:r>
                        <a:rPr lang="en-US" sz="1000" baseline="0" dirty="0" smtClean="0">
                          <a:latin typeface="Arial"/>
                          <a:ea typeface="Times New Roman"/>
                          <a:cs typeface="Times New Roman"/>
                        </a:rPr>
                        <a:t> </a:t>
                      </a:r>
                      <a:r>
                        <a:rPr lang="en-US" sz="1000" dirty="0" smtClean="0">
                          <a:latin typeface="Arial"/>
                          <a:ea typeface="Times New Roman"/>
                          <a:cs typeface="Times New Roman"/>
                        </a:rPr>
                        <a:t>Found </a:t>
                      </a:r>
                      <a:r>
                        <a:rPr lang="en-US" sz="1000" dirty="0">
                          <a:latin typeface="Arial"/>
                          <a:ea typeface="Times New Roman"/>
                          <a:cs typeface="Times New Roman"/>
                        </a:rPr>
                        <a:t>poems</a:t>
                      </a:r>
                    </a:p>
                    <a:p>
                      <a:pPr marL="0" marR="0">
                        <a:spcBef>
                          <a:spcPts val="0"/>
                        </a:spcBef>
                        <a:spcAft>
                          <a:spcPts val="0"/>
                        </a:spcAft>
                      </a:pPr>
                      <a:r>
                        <a:rPr lang="en-US" sz="1000" dirty="0">
                          <a:latin typeface="Arial"/>
                          <a:ea typeface="Times New Roman"/>
                          <a:cs typeface="Times New Roman"/>
                        </a:rPr>
                        <a:t>Free </a:t>
                      </a:r>
                      <a:r>
                        <a:rPr lang="en-US" sz="1000" dirty="0" smtClean="0">
                          <a:latin typeface="Arial"/>
                          <a:ea typeface="Times New Roman"/>
                          <a:cs typeface="Times New Roman"/>
                        </a:rPr>
                        <a:t>verse,</a:t>
                      </a:r>
                      <a:r>
                        <a:rPr lang="en-US" sz="1000" baseline="0" dirty="0" smtClean="0">
                          <a:latin typeface="Arial"/>
                          <a:ea typeface="Times New Roman"/>
                          <a:cs typeface="Times New Roman"/>
                        </a:rPr>
                        <a:t> </a:t>
                      </a:r>
                      <a:r>
                        <a:rPr lang="en-US" sz="1000" dirty="0" smtClean="0">
                          <a:latin typeface="Arial"/>
                          <a:ea typeface="Times New Roman"/>
                          <a:cs typeface="Times New Roman"/>
                        </a:rPr>
                        <a:t>Haiku,</a:t>
                      </a:r>
                      <a:r>
                        <a:rPr lang="en-US" sz="1000" baseline="0" dirty="0" smtClean="0">
                          <a:latin typeface="Arial"/>
                          <a:ea typeface="Times New Roman"/>
                          <a:cs typeface="Times New Roman"/>
                        </a:rPr>
                        <a:t> </a:t>
                      </a:r>
                      <a:r>
                        <a:rPr lang="en-US" sz="1000" dirty="0" smtClean="0">
                          <a:latin typeface="Arial"/>
                          <a:ea typeface="Times New Roman"/>
                          <a:cs typeface="Times New Roman"/>
                        </a:rPr>
                        <a:t>I </a:t>
                      </a:r>
                      <a:r>
                        <a:rPr lang="en-US" sz="1000" dirty="0">
                          <a:latin typeface="Arial"/>
                          <a:ea typeface="Times New Roman"/>
                          <a:cs typeface="Times New Roman"/>
                        </a:rPr>
                        <a:t>am” </a:t>
                      </a:r>
                      <a:r>
                        <a:rPr lang="en-US" sz="1000" dirty="0" smtClean="0">
                          <a:latin typeface="Arial"/>
                          <a:ea typeface="Times New Roman"/>
                          <a:cs typeface="Times New Roman"/>
                        </a:rPr>
                        <a:t>poems,</a:t>
                      </a:r>
                      <a:r>
                        <a:rPr lang="en-US" sz="1000" baseline="0" dirty="0" smtClean="0">
                          <a:latin typeface="Arial"/>
                          <a:ea typeface="Times New Roman"/>
                          <a:cs typeface="Times New Roman"/>
                        </a:rPr>
                        <a:t> </a:t>
                      </a:r>
                      <a:r>
                        <a:rPr lang="en-US" sz="1000" dirty="0" smtClean="0">
                          <a:latin typeface="Arial"/>
                          <a:ea typeface="Times New Roman"/>
                          <a:cs typeface="Times New Roman"/>
                        </a:rPr>
                        <a:t>IF </a:t>
                      </a:r>
                      <a:r>
                        <a:rPr lang="en-US" sz="1000" dirty="0">
                          <a:latin typeface="Arial"/>
                          <a:ea typeface="Times New Roman"/>
                          <a:cs typeface="Times New Roman"/>
                        </a:rPr>
                        <a:t>I were…” poems</a:t>
                      </a:r>
                    </a:p>
                    <a:p>
                      <a:pPr marL="0" marR="0">
                        <a:spcBef>
                          <a:spcPts val="0"/>
                        </a:spcBef>
                        <a:spcAft>
                          <a:spcPts val="0"/>
                        </a:spcAft>
                      </a:pPr>
                      <a:r>
                        <a:rPr lang="en-US" sz="1000" dirty="0">
                          <a:latin typeface="Arial"/>
                          <a:ea typeface="Times New Roman"/>
                          <a:cs typeface="Times New Roman"/>
                        </a:rPr>
                        <a:t>Poems for two </a:t>
                      </a:r>
                      <a:r>
                        <a:rPr lang="en-US" sz="1000" dirty="0" smtClean="0">
                          <a:latin typeface="Arial"/>
                          <a:ea typeface="Times New Roman"/>
                          <a:cs typeface="Times New Roman"/>
                        </a:rPr>
                        <a:t>voices,</a:t>
                      </a:r>
                      <a:r>
                        <a:rPr lang="en-US" sz="1000" baseline="0" dirty="0" smtClean="0">
                          <a:latin typeface="Arial"/>
                          <a:ea typeface="Times New Roman"/>
                          <a:cs typeface="Times New Roman"/>
                        </a:rPr>
                        <a:t> </a:t>
                      </a:r>
                      <a:r>
                        <a:rPr lang="en-US" sz="1000" dirty="0" smtClean="0">
                          <a:latin typeface="Arial"/>
                          <a:ea typeface="Times New Roman"/>
                          <a:cs typeface="Times New Roman"/>
                        </a:rPr>
                        <a:t>Preposition </a:t>
                      </a:r>
                      <a:r>
                        <a:rPr lang="en-US" sz="1000" dirty="0">
                          <a:latin typeface="Arial"/>
                          <a:ea typeface="Times New Roman"/>
                          <a:cs typeface="Times New Roman"/>
                        </a:rPr>
                        <a:t>poems</a:t>
                      </a:r>
                    </a:p>
                    <a:p>
                      <a:pPr marL="0" marR="0">
                        <a:spcBef>
                          <a:spcPts val="0"/>
                        </a:spcBef>
                        <a:spcAft>
                          <a:spcPts val="0"/>
                        </a:spcAft>
                      </a:pPr>
                      <a:r>
                        <a:rPr lang="en-US" sz="1000" dirty="0">
                          <a:latin typeface="Arial"/>
                          <a:ea typeface="Times New Roman"/>
                          <a:cs typeface="Times New Roman"/>
                        </a:rPr>
                        <a:t>Riddles</a:t>
                      </a:r>
                    </a:p>
                  </a:txBody>
                  <a:tcPr marL="20595" marR="20595"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1679</TotalTime>
  <Words>1306</Words>
  <Application>Microsoft Office PowerPoint</Application>
  <PresentationFormat>On-screen Show (4:3)</PresentationFormat>
  <Paragraphs>238</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Stack of books design template</vt:lpstr>
      <vt:lpstr>The Reading and Writing Connection</vt:lpstr>
      <vt:lpstr>Assignment 3: Reading &amp; Mentoring  An Induction Presentation(Syll:14-15)</vt:lpstr>
      <vt:lpstr>A Comparison of the Reading and Writing Processes (Tierney and Pearson ) </vt:lpstr>
      <vt:lpstr>Essential Questions:</vt:lpstr>
      <vt:lpstr>Reading &amp; Writing Process Connections Continued:</vt:lpstr>
      <vt:lpstr>The Connection Continues</vt:lpstr>
      <vt:lpstr>Stage 4 Connections</vt:lpstr>
      <vt:lpstr>Stage 5 Connections</vt:lpstr>
      <vt:lpstr>Slide 9</vt:lpstr>
      <vt:lpstr>Key Features of the Writing Process </vt:lpstr>
      <vt:lpstr>Writing Process Continued:</vt:lpstr>
      <vt:lpstr>Technology Integration:</vt:lpstr>
      <vt:lpstr>Technology Tools:</vt:lpstr>
      <vt:lpstr>Strategic Writing Instruction</vt:lpstr>
      <vt:lpstr>Writing Workshop (Strickland, Ganske, and Monroe 2002) </vt:lpstr>
      <vt:lpstr>How Do I Choose  a Mentor Piece?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Reading and Writing Connection</dc:title>
  <dc:creator>Dena</dc:creator>
  <cp:lastModifiedBy>Dena</cp:lastModifiedBy>
  <cp:revision>2</cp:revision>
  <dcterms:created xsi:type="dcterms:W3CDTF">2009-04-25T19:29:44Z</dcterms:created>
  <dcterms:modified xsi:type="dcterms:W3CDTF">2009-04-26T23:28:54Z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